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866" r:id="rId1"/>
  </p:sldMasterIdLst>
  <p:sldIdLst>
    <p:sldId id="256" r:id="rId2"/>
    <p:sldId id="257" r:id="rId3"/>
    <p:sldId id="275" r:id="rId4"/>
    <p:sldId id="278" r:id="rId5"/>
    <p:sldId id="280" r:id="rId6"/>
    <p:sldId id="258" r:id="rId7"/>
    <p:sldId id="265" r:id="rId8"/>
    <p:sldId id="259" r:id="rId9"/>
    <p:sldId id="276" r:id="rId10"/>
    <p:sldId id="277" r:id="rId11"/>
    <p:sldId id="282" r:id="rId12"/>
    <p:sldId id="261" r:id="rId13"/>
    <p:sldId id="272" r:id="rId14"/>
    <p:sldId id="281" r:id="rId15"/>
    <p:sldId id="263" r:id="rId16"/>
    <p:sldId id="264" r:id="rId17"/>
    <p:sldId id="260" r:id="rId18"/>
    <p:sldId id="266" r:id="rId19"/>
    <p:sldId id="267" r:id="rId2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5050"/>
    <a:srgbClr val="FFCCFF"/>
    <a:srgbClr val="66FFFF"/>
    <a:srgbClr val="00FFFF"/>
    <a:srgbClr val="FF00FF"/>
    <a:srgbClr val="FF99FF"/>
    <a:srgbClr val="FF66FF"/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7" d="100"/>
          <a:sy n="77" d="100"/>
        </p:scale>
        <p:origin x="1004" y="72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4242851"/>
            <a:ext cx="6726063" cy="275942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3787" y="4243845"/>
            <a:ext cx="2307831" cy="27694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0" y="2590078"/>
            <a:ext cx="6726064" cy="1660332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6833787" y="2590078"/>
            <a:ext cx="2307832" cy="16603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0242" y="2733709"/>
            <a:ext cx="6069268" cy="1373070"/>
          </a:xfrm>
        </p:spPr>
        <p:txBody>
          <a:bodyPr anchor="b">
            <a:noAutofit/>
          </a:bodyPr>
          <a:lstStyle>
            <a:lvl1pPr algn="r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10241" y="4394040"/>
            <a:ext cx="6108101" cy="1117687"/>
          </a:xfrm>
        </p:spPr>
        <p:txBody>
          <a:bodyPr>
            <a:normAutofit/>
          </a:bodyPr>
          <a:lstStyle>
            <a:lvl1pPr marL="0" indent="0" algn="r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55655" y="5936188"/>
            <a:ext cx="2057400" cy="365125"/>
          </a:xfrm>
        </p:spPr>
        <p:txBody>
          <a:bodyPr/>
          <a:lstStyle/>
          <a:p>
            <a:fld id="{B61BEF0D-F0BB-DE4B-95CE-6DB70DBA9567}" type="datetimeFigureOut">
              <a:rPr lang="en-US" smtClean="0"/>
              <a:pPr/>
              <a:t>8/26/2024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3401" y="5936189"/>
            <a:ext cx="4021666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010399" y="2750337"/>
            <a:ext cx="1370293" cy="1356442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09310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oup 19"/>
          <p:cNvGrpSpPr/>
          <p:nvPr/>
        </p:nvGrpSpPr>
        <p:grpSpPr>
          <a:xfrm>
            <a:off x="0" y="4572000"/>
            <a:ext cx="9161969" cy="1677035"/>
            <a:chOff x="0" y="2895600"/>
            <a:chExt cx="9161969" cy="1677035"/>
          </a:xfrm>
        </p:grpSpPr>
        <p:pic>
          <p:nvPicPr>
            <p:cNvPr id="24" name="Picture 23" descr="HD-ShadowLong.pn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982" r="-217"/>
            <a:stretch/>
          </p:blipFill>
          <p:spPr>
            <a:xfrm>
              <a:off x="0" y="4251471"/>
              <a:ext cx="7644384" cy="321164"/>
            </a:xfrm>
            <a:prstGeom prst="rect">
              <a:avLst/>
            </a:prstGeom>
          </p:spPr>
        </p:pic>
        <p:pic>
          <p:nvPicPr>
            <p:cNvPr id="25" name="Picture 24" descr="HD-ShadowShort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871"/>
            <a:stretch/>
          </p:blipFill>
          <p:spPr>
            <a:xfrm>
              <a:off x="7717217" y="4259262"/>
              <a:ext cx="1444752" cy="144270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 bwMode="ltGray">
            <a:xfrm>
              <a:off x="0" y="2895600"/>
              <a:ext cx="7567140" cy="1368198"/>
            </a:xfrm>
            <a:prstGeom prst="rect">
              <a:avLst/>
            </a:prstGeom>
            <a:solidFill>
              <a:schemeClr val="bg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6"/>
            <p:cNvSpPr/>
            <p:nvPr/>
          </p:nvSpPr>
          <p:spPr>
            <a:xfrm>
              <a:off x="7710769" y="2895600"/>
              <a:ext cx="1433231" cy="13681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3" y="4711617"/>
            <a:ext cx="6894770" cy="544482"/>
          </a:xfrm>
        </p:spPr>
        <p:txBody>
          <a:bodyPr anchor="b">
            <a:normAutofit/>
          </a:bodyPr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31639" y="609598"/>
            <a:ext cx="6896534" cy="3589575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3401" y="5256098"/>
            <a:ext cx="6894772" cy="547819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8/26/2024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856438" y="4711310"/>
            <a:ext cx="1149836" cy="1090789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50606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Group 20"/>
          <p:cNvGrpSpPr/>
          <p:nvPr/>
        </p:nvGrpSpPr>
        <p:grpSpPr>
          <a:xfrm>
            <a:off x="0" y="4572000"/>
            <a:ext cx="9161969" cy="1677035"/>
            <a:chOff x="0" y="2895600"/>
            <a:chExt cx="9161969" cy="1677035"/>
          </a:xfrm>
        </p:grpSpPr>
        <p:pic>
          <p:nvPicPr>
            <p:cNvPr id="22" name="Picture 21" descr="HD-ShadowLong.pn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982" r="-217"/>
            <a:stretch/>
          </p:blipFill>
          <p:spPr>
            <a:xfrm>
              <a:off x="0" y="4251471"/>
              <a:ext cx="7644384" cy="321164"/>
            </a:xfrm>
            <a:prstGeom prst="rect">
              <a:avLst/>
            </a:prstGeom>
          </p:spPr>
        </p:pic>
        <p:pic>
          <p:nvPicPr>
            <p:cNvPr id="23" name="Picture 22" descr="HD-ShadowShort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871"/>
            <a:stretch/>
          </p:blipFill>
          <p:spPr>
            <a:xfrm>
              <a:off x="7717217" y="4259262"/>
              <a:ext cx="1444752" cy="144270"/>
            </a:xfrm>
            <a:prstGeom prst="rect">
              <a:avLst/>
            </a:prstGeom>
          </p:spPr>
        </p:pic>
        <p:sp>
          <p:nvSpPr>
            <p:cNvPr id="24" name="Rectangle 23"/>
            <p:cNvSpPr/>
            <p:nvPr/>
          </p:nvSpPr>
          <p:spPr bwMode="ltGray">
            <a:xfrm>
              <a:off x="0" y="2895600"/>
              <a:ext cx="7567140" cy="1368198"/>
            </a:xfrm>
            <a:prstGeom prst="rect">
              <a:avLst/>
            </a:prstGeom>
            <a:solidFill>
              <a:schemeClr val="bg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4"/>
            <p:cNvSpPr/>
            <p:nvPr/>
          </p:nvSpPr>
          <p:spPr>
            <a:xfrm>
              <a:off x="7710769" y="2895600"/>
              <a:ext cx="1433231" cy="13681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4255" y="609597"/>
            <a:ext cx="6896534" cy="3592750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1638" y="4710340"/>
            <a:ext cx="6889151" cy="1101764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8/26/2024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856438" y="4711616"/>
            <a:ext cx="1149836" cy="1090789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53330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Group 28"/>
          <p:cNvGrpSpPr/>
          <p:nvPr/>
        </p:nvGrpSpPr>
        <p:grpSpPr>
          <a:xfrm>
            <a:off x="0" y="4572000"/>
            <a:ext cx="9161969" cy="1677035"/>
            <a:chOff x="0" y="2895600"/>
            <a:chExt cx="9161969" cy="1677035"/>
          </a:xfrm>
        </p:grpSpPr>
        <p:pic>
          <p:nvPicPr>
            <p:cNvPr id="30" name="Picture 29" descr="HD-ShadowLong.pn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982" r="-217"/>
            <a:stretch/>
          </p:blipFill>
          <p:spPr>
            <a:xfrm>
              <a:off x="0" y="4251471"/>
              <a:ext cx="7644384" cy="321164"/>
            </a:xfrm>
            <a:prstGeom prst="rect">
              <a:avLst/>
            </a:prstGeom>
          </p:spPr>
        </p:pic>
        <p:pic>
          <p:nvPicPr>
            <p:cNvPr id="31" name="Picture 30" descr="HD-ShadowShort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871"/>
            <a:stretch/>
          </p:blipFill>
          <p:spPr>
            <a:xfrm>
              <a:off x="7717217" y="4259262"/>
              <a:ext cx="1444752" cy="144270"/>
            </a:xfrm>
            <a:prstGeom prst="rect">
              <a:avLst/>
            </a:prstGeom>
          </p:spPr>
        </p:pic>
        <p:sp>
          <p:nvSpPr>
            <p:cNvPr id="32" name="Rectangle 31"/>
            <p:cNvSpPr/>
            <p:nvPr/>
          </p:nvSpPr>
          <p:spPr bwMode="ltGray">
            <a:xfrm>
              <a:off x="0" y="2895600"/>
              <a:ext cx="7567140" cy="1368198"/>
            </a:xfrm>
            <a:prstGeom prst="rect">
              <a:avLst/>
            </a:prstGeom>
            <a:solidFill>
              <a:schemeClr val="bg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3" name="Rectangle 32"/>
            <p:cNvSpPr/>
            <p:nvPr/>
          </p:nvSpPr>
          <p:spPr>
            <a:xfrm>
              <a:off x="7710769" y="2895600"/>
              <a:ext cx="1433231" cy="13681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7921" y="616983"/>
            <a:ext cx="6425147" cy="3036061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989438" y="3660763"/>
            <a:ext cx="5987731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1638" y="4710340"/>
            <a:ext cx="6903919" cy="1101764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8/26/2024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856438" y="4709926"/>
            <a:ext cx="1149836" cy="1090789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7" name="TextBox 26"/>
          <p:cNvSpPr txBox="1"/>
          <p:nvPr/>
        </p:nvSpPr>
        <p:spPr>
          <a:xfrm>
            <a:off x="270932" y="748116"/>
            <a:ext cx="5334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72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6967191" y="2998573"/>
            <a:ext cx="457200" cy="58477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72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58871254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Group 21"/>
          <p:cNvGrpSpPr/>
          <p:nvPr/>
        </p:nvGrpSpPr>
        <p:grpSpPr>
          <a:xfrm>
            <a:off x="0" y="4572000"/>
            <a:ext cx="9161969" cy="1677035"/>
            <a:chOff x="0" y="2895600"/>
            <a:chExt cx="9161969" cy="1677035"/>
          </a:xfrm>
        </p:grpSpPr>
        <p:pic>
          <p:nvPicPr>
            <p:cNvPr id="23" name="Picture 22" descr="HD-ShadowLong.pn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982" r="-217"/>
            <a:stretch/>
          </p:blipFill>
          <p:spPr>
            <a:xfrm>
              <a:off x="0" y="4251471"/>
              <a:ext cx="7644384" cy="321164"/>
            </a:xfrm>
            <a:prstGeom prst="rect">
              <a:avLst/>
            </a:prstGeom>
          </p:spPr>
        </p:pic>
        <p:pic>
          <p:nvPicPr>
            <p:cNvPr id="24" name="Picture 23" descr="HD-ShadowShort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871"/>
            <a:stretch/>
          </p:blipFill>
          <p:spPr>
            <a:xfrm>
              <a:off x="7717217" y="4259262"/>
              <a:ext cx="1444752" cy="144270"/>
            </a:xfrm>
            <a:prstGeom prst="rect">
              <a:avLst/>
            </a:prstGeom>
          </p:spPr>
        </p:pic>
        <p:sp>
          <p:nvSpPr>
            <p:cNvPr id="25" name="Rectangle 24"/>
            <p:cNvSpPr/>
            <p:nvPr/>
          </p:nvSpPr>
          <p:spPr bwMode="ltGray">
            <a:xfrm>
              <a:off x="0" y="2895600"/>
              <a:ext cx="7567140" cy="1368198"/>
            </a:xfrm>
            <a:prstGeom prst="rect">
              <a:avLst/>
            </a:prstGeom>
            <a:solidFill>
              <a:schemeClr val="bg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7710769" y="2895600"/>
              <a:ext cx="1433231" cy="13681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1638" y="4710340"/>
            <a:ext cx="6896534" cy="589812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1639" y="5300150"/>
            <a:ext cx="6896534" cy="511954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8/26/2024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856438" y="4709926"/>
            <a:ext cx="1149836" cy="1090789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158111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0" y="609600"/>
            <a:ext cx="9161969" cy="1677035"/>
            <a:chOff x="0" y="2895600"/>
            <a:chExt cx="9161969" cy="1677035"/>
          </a:xfrm>
        </p:grpSpPr>
        <p:pic>
          <p:nvPicPr>
            <p:cNvPr id="24" name="Picture 23" descr="HD-ShadowLong.pn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982" r="-217"/>
            <a:stretch/>
          </p:blipFill>
          <p:spPr>
            <a:xfrm>
              <a:off x="0" y="4251471"/>
              <a:ext cx="7644384" cy="321164"/>
            </a:xfrm>
            <a:prstGeom prst="rect">
              <a:avLst/>
            </a:prstGeom>
          </p:spPr>
        </p:pic>
        <p:pic>
          <p:nvPicPr>
            <p:cNvPr id="25" name="Picture 24" descr="HD-ShadowShort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871"/>
            <a:stretch/>
          </p:blipFill>
          <p:spPr>
            <a:xfrm>
              <a:off x="7717217" y="4259262"/>
              <a:ext cx="1444752" cy="144270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 bwMode="ltGray">
            <a:xfrm>
              <a:off x="0" y="2895600"/>
              <a:ext cx="7567140" cy="1368198"/>
            </a:xfrm>
            <a:prstGeom prst="rect">
              <a:avLst/>
            </a:prstGeom>
            <a:solidFill>
              <a:schemeClr val="bg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6"/>
            <p:cNvSpPr/>
            <p:nvPr/>
          </p:nvSpPr>
          <p:spPr>
            <a:xfrm>
              <a:off x="7710769" y="2895600"/>
              <a:ext cx="1433231" cy="13681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531639" y="753228"/>
            <a:ext cx="6896534" cy="108093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532629" y="2329489"/>
            <a:ext cx="2194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539777" y="3015290"/>
            <a:ext cx="2194560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878413" y="2336873"/>
            <a:ext cx="2194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2879710" y="3007906"/>
            <a:ext cx="2194560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226136" y="2336873"/>
            <a:ext cx="2194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5233520" y="3007905"/>
            <a:ext cx="2194560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8/26/2024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735616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" name="Group 33"/>
          <p:cNvGrpSpPr/>
          <p:nvPr/>
        </p:nvGrpSpPr>
        <p:grpSpPr>
          <a:xfrm>
            <a:off x="0" y="609600"/>
            <a:ext cx="9161969" cy="1677035"/>
            <a:chOff x="0" y="2895600"/>
            <a:chExt cx="9161969" cy="1677035"/>
          </a:xfrm>
        </p:grpSpPr>
        <p:pic>
          <p:nvPicPr>
            <p:cNvPr id="35" name="Picture 34" descr="HD-ShadowLong.pn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982" r="-217"/>
            <a:stretch/>
          </p:blipFill>
          <p:spPr>
            <a:xfrm>
              <a:off x="0" y="4251471"/>
              <a:ext cx="7644384" cy="321164"/>
            </a:xfrm>
            <a:prstGeom prst="rect">
              <a:avLst/>
            </a:prstGeom>
          </p:spPr>
        </p:pic>
        <p:pic>
          <p:nvPicPr>
            <p:cNvPr id="36" name="Picture 35" descr="HD-ShadowShort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871"/>
            <a:stretch/>
          </p:blipFill>
          <p:spPr>
            <a:xfrm>
              <a:off x="7717217" y="4259262"/>
              <a:ext cx="1444752" cy="144270"/>
            </a:xfrm>
            <a:prstGeom prst="rect">
              <a:avLst/>
            </a:prstGeom>
          </p:spPr>
        </p:pic>
        <p:sp>
          <p:nvSpPr>
            <p:cNvPr id="37" name="Rectangle 36"/>
            <p:cNvSpPr/>
            <p:nvPr/>
          </p:nvSpPr>
          <p:spPr bwMode="ltGray">
            <a:xfrm>
              <a:off x="0" y="2895600"/>
              <a:ext cx="7567140" cy="1368198"/>
            </a:xfrm>
            <a:prstGeom prst="rect">
              <a:avLst/>
            </a:prstGeom>
            <a:solidFill>
              <a:schemeClr val="bg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8" name="Rectangle 37"/>
            <p:cNvSpPr/>
            <p:nvPr/>
          </p:nvSpPr>
          <p:spPr>
            <a:xfrm>
              <a:off x="7710769" y="2895600"/>
              <a:ext cx="1433231" cy="13681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531639" y="753228"/>
            <a:ext cx="6896534" cy="108093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532391" y="4297503"/>
            <a:ext cx="2192257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532391" y="2336873"/>
            <a:ext cx="2192257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532391" y="4873765"/>
            <a:ext cx="2192257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870497" y="4297503"/>
            <a:ext cx="221507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2870497" y="2336873"/>
            <a:ext cx="2215070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2869483" y="4873764"/>
            <a:ext cx="2218004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231028" y="4297503"/>
            <a:ext cx="219433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231027" y="2336873"/>
            <a:ext cx="2194333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5230934" y="4873762"/>
            <a:ext cx="2197239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8/26/2024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135517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609600"/>
            <a:ext cx="9161969" cy="1677035"/>
            <a:chOff x="0" y="2895600"/>
            <a:chExt cx="9161969" cy="1677035"/>
          </a:xfrm>
        </p:grpSpPr>
        <p:pic>
          <p:nvPicPr>
            <p:cNvPr id="17" name="Picture 16" descr="HD-ShadowLong.pn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982" r="-217"/>
            <a:stretch/>
          </p:blipFill>
          <p:spPr>
            <a:xfrm>
              <a:off x="0" y="4251471"/>
              <a:ext cx="7644384" cy="321164"/>
            </a:xfrm>
            <a:prstGeom prst="rect">
              <a:avLst/>
            </a:prstGeom>
          </p:spPr>
        </p:pic>
        <p:pic>
          <p:nvPicPr>
            <p:cNvPr id="18" name="Picture 17" descr="HD-ShadowShort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871"/>
            <a:stretch/>
          </p:blipFill>
          <p:spPr>
            <a:xfrm>
              <a:off x="7717217" y="4259262"/>
              <a:ext cx="1444752" cy="144270"/>
            </a:xfrm>
            <a:prstGeom prst="rect">
              <a:avLst/>
            </a:prstGeom>
          </p:spPr>
        </p:pic>
        <p:sp>
          <p:nvSpPr>
            <p:cNvPr id="19" name="Rectangle 18"/>
            <p:cNvSpPr/>
            <p:nvPr/>
          </p:nvSpPr>
          <p:spPr bwMode="ltGray">
            <a:xfrm>
              <a:off x="0" y="2895600"/>
              <a:ext cx="7567140" cy="1368198"/>
            </a:xfrm>
            <a:prstGeom prst="rect">
              <a:avLst/>
            </a:prstGeom>
            <a:solidFill>
              <a:schemeClr val="bg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Rectangle 19"/>
            <p:cNvSpPr/>
            <p:nvPr/>
          </p:nvSpPr>
          <p:spPr>
            <a:xfrm>
              <a:off x="7710769" y="2895600"/>
              <a:ext cx="1433231" cy="13681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1639" y="753228"/>
            <a:ext cx="6896534" cy="1080938"/>
          </a:xfrm>
        </p:spPr>
        <p:txBody>
          <a:bodyPr/>
          <a:lstStyle>
            <a:lvl1pPr algn="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8/26/2024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621047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 rot="5400000">
            <a:off x="4575305" y="2747178"/>
            <a:ext cx="6862555" cy="1368199"/>
            <a:chOff x="2281445" y="609600"/>
            <a:chExt cx="6862555" cy="1368199"/>
          </a:xfrm>
        </p:grpSpPr>
        <p:sp>
          <p:nvSpPr>
            <p:cNvPr id="12" name="Rectangle 11"/>
            <p:cNvSpPr/>
            <p:nvPr/>
          </p:nvSpPr>
          <p:spPr bwMode="ltGray">
            <a:xfrm>
              <a:off x="2281445" y="609601"/>
              <a:ext cx="5285695" cy="1368198"/>
            </a:xfrm>
            <a:prstGeom prst="rect">
              <a:avLst/>
            </a:prstGeom>
            <a:solidFill>
              <a:schemeClr val="bg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Rectangle 12"/>
            <p:cNvSpPr/>
            <p:nvPr/>
          </p:nvSpPr>
          <p:spPr>
            <a:xfrm>
              <a:off x="7710769" y="609600"/>
              <a:ext cx="1433231" cy="13681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464798" y="609597"/>
            <a:ext cx="1069602" cy="4461936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10241" y="609598"/>
            <a:ext cx="6576359" cy="5326589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029144" y="5936188"/>
            <a:ext cx="2057400" cy="365125"/>
          </a:xfrm>
        </p:spPr>
        <p:txBody>
          <a:bodyPr/>
          <a:lstStyle/>
          <a:p>
            <a:fld id="{B61BEF0D-F0BB-DE4B-95CE-6DB70DBA9567}" type="datetimeFigureOut">
              <a:rPr lang="en-US" smtClean="0"/>
              <a:pPr/>
              <a:t>8/26/2024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10241" y="5936189"/>
            <a:ext cx="4518959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431152" y="5432500"/>
            <a:ext cx="1149636" cy="1273100"/>
          </a:xfrm>
        </p:spPr>
        <p:txBody>
          <a:bodyPr anchor="t"/>
          <a:lstStyle>
            <a:lvl1pPr algn="ctr">
              <a:defRPr/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99610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" name="Group 26"/>
          <p:cNvGrpSpPr/>
          <p:nvPr/>
        </p:nvGrpSpPr>
        <p:grpSpPr>
          <a:xfrm>
            <a:off x="0" y="609600"/>
            <a:ext cx="9161969" cy="1677035"/>
            <a:chOff x="0" y="2895600"/>
            <a:chExt cx="9161969" cy="1677035"/>
          </a:xfrm>
        </p:grpSpPr>
        <p:pic>
          <p:nvPicPr>
            <p:cNvPr id="28" name="Picture 27" descr="HD-ShadowLong.pn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982" r="-217"/>
            <a:stretch/>
          </p:blipFill>
          <p:spPr>
            <a:xfrm>
              <a:off x="0" y="4251471"/>
              <a:ext cx="7644384" cy="321164"/>
            </a:xfrm>
            <a:prstGeom prst="rect">
              <a:avLst/>
            </a:prstGeom>
          </p:spPr>
        </p:pic>
        <p:pic>
          <p:nvPicPr>
            <p:cNvPr id="29" name="Picture 28" descr="HD-ShadowShort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871"/>
            <a:stretch/>
          </p:blipFill>
          <p:spPr>
            <a:xfrm>
              <a:off x="7717217" y="4259262"/>
              <a:ext cx="1444752" cy="144270"/>
            </a:xfrm>
            <a:prstGeom prst="rect">
              <a:avLst/>
            </a:prstGeom>
          </p:spPr>
        </p:pic>
        <p:sp>
          <p:nvSpPr>
            <p:cNvPr id="30" name="Rectangle 29"/>
            <p:cNvSpPr/>
            <p:nvPr/>
          </p:nvSpPr>
          <p:spPr bwMode="ltGray">
            <a:xfrm>
              <a:off x="0" y="2895600"/>
              <a:ext cx="7567140" cy="1368198"/>
            </a:xfrm>
            <a:prstGeom prst="rect">
              <a:avLst/>
            </a:prstGeom>
            <a:solidFill>
              <a:schemeClr val="bg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Rectangle 30"/>
            <p:cNvSpPr/>
            <p:nvPr/>
          </p:nvSpPr>
          <p:spPr>
            <a:xfrm>
              <a:off x="7710769" y="2895600"/>
              <a:ext cx="1433231" cy="13681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8/26/2024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3800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0" y="2728432"/>
            <a:ext cx="9161969" cy="1677035"/>
            <a:chOff x="0" y="2895600"/>
            <a:chExt cx="9161969" cy="1677035"/>
          </a:xfrm>
        </p:grpSpPr>
        <p:pic>
          <p:nvPicPr>
            <p:cNvPr id="19" name="Picture 18" descr="HD-ShadowLong.pn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982" r="-217"/>
            <a:stretch/>
          </p:blipFill>
          <p:spPr>
            <a:xfrm>
              <a:off x="0" y="4251471"/>
              <a:ext cx="7644384" cy="321164"/>
            </a:xfrm>
            <a:prstGeom prst="rect">
              <a:avLst/>
            </a:prstGeom>
          </p:spPr>
        </p:pic>
        <p:pic>
          <p:nvPicPr>
            <p:cNvPr id="20" name="Picture 19" descr="HD-ShadowShort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871"/>
            <a:stretch/>
          </p:blipFill>
          <p:spPr>
            <a:xfrm>
              <a:off x="7717217" y="4259262"/>
              <a:ext cx="1444752" cy="144270"/>
            </a:xfrm>
            <a:prstGeom prst="rect">
              <a:avLst/>
            </a:prstGeom>
          </p:spPr>
        </p:pic>
        <p:sp>
          <p:nvSpPr>
            <p:cNvPr id="21" name="Rectangle 20"/>
            <p:cNvSpPr/>
            <p:nvPr/>
          </p:nvSpPr>
          <p:spPr bwMode="ltGray">
            <a:xfrm>
              <a:off x="0" y="2895600"/>
              <a:ext cx="7567140" cy="1368198"/>
            </a:xfrm>
            <a:prstGeom prst="rect">
              <a:avLst/>
            </a:prstGeom>
            <a:solidFill>
              <a:schemeClr val="bg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1"/>
            <p:cNvSpPr/>
            <p:nvPr/>
          </p:nvSpPr>
          <p:spPr>
            <a:xfrm>
              <a:off x="7710769" y="2895600"/>
              <a:ext cx="1433231" cy="13681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1639" y="2869895"/>
            <a:ext cx="6889150" cy="1090788"/>
          </a:xfrm>
        </p:spPr>
        <p:txBody>
          <a:bodyPr anchor="ctr">
            <a:normAutofit/>
          </a:bodyPr>
          <a:lstStyle>
            <a:lvl1pPr algn="r"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1639" y="4232172"/>
            <a:ext cx="6889150" cy="1704017"/>
          </a:xfrm>
        </p:spPr>
        <p:txBody>
          <a:bodyPr>
            <a:normAutofit/>
          </a:bodyPr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365810" y="5936188"/>
            <a:ext cx="2057400" cy="365125"/>
          </a:xfrm>
        </p:spPr>
        <p:txBody>
          <a:bodyPr/>
          <a:lstStyle/>
          <a:p>
            <a:fld id="{B61BEF0D-F0BB-DE4B-95CE-6DB70DBA9567}" type="datetimeFigureOut">
              <a:rPr lang="en-US" smtClean="0"/>
              <a:pPr/>
              <a:t>8/26/2024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3400" y="5936189"/>
            <a:ext cx="4834673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856438" y="2869896"/>
            <a:ext cx="1149836" cy="1090789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06589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0" y="609600"/>
            <a:ext cx="9161969" cy="1677035"/>
            <a:chOff x="0" y="2895600"/>
            <a:chExt cx="9161969" cy="1677035"/>
          </a:xfrm>
        </p:grpSpPr>
        <p:pic>
          <p:nvPicPr>
            <p:cNvPr id="18" name="Picture 17" descr="HD-ShadowLong.pn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982" r="-217"/>
            <a:stretch/>
          </p:blipFill>
          <p:spPr>
            <a:xfrm>
              <a:off x="0" y="4251471"/>
              <a:ext cx="7644384" cy="321164"/>
            </a:xfrm>
            <a:prstGeom prst="rect">
              <a:avLst/>
            </a:prstGeom>
          </p:spPr>
        </p:pic>
        <p:pic>
          <p:nvPicPr>
            <p:cNvPr id="19" name="Picture 18" descr="HD-ShadowShort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871"/>
            <a:stretch/>
          </p:blipFill>
          <p:spPr>
            <a:xfrm>
              <a:off x="7717217" y="4259262"/>
              <a:ext cx="1444752" cy="144270"/>
            </a:xfrm>
            <a:prstGeom prst="rect">
              <a:avLst/>
            </a:prstGeom>
          </p:spPr>
        </p:pic>
        <p:sp>
          <p:nvSpPr>
            <p:cNvPr id="20" name="Rectangle 19"/>
            <p:cNvSpPr/>
            <p:nvPr/>
          </p:nvSpPr>
          <p:spPr bwMode="ltGray">
            <a:xfrm>
              <a:off x="0" y="2895600"/>
              <a:ext cx="7567140" cy="1368198"/>
            </a:xfrm>
            <a:prstGeom prst="rect">
              <a:avLst/>
            </a:prstGeom>
            <a:solidFill>
              <a:schemeClr val="bg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Rectangle 20"/>
            <p:cNvSpPr/>
            <p:nvPr/>
          </p:nvSpPr>
          <p:spPr>
            <a:xfrm>
              <a:off x="7710769" y="2895600"/>
              <a:ext cx="1433231" cy="13681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753228"/>
            <a:ext cx="6887390" cy="108093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3400" y="2336873"/>
            <a:ext cx="3357899" cy="359931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061128" y="2336873"/>
            <a:ext cx="3359661" cy="359931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8/26/2024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97542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" name="Group 27"/>
          <p:cNvGrpSpPr/>
          <p:nvPr/>
        </p:nvGrpSpPr>
        <p:grpSpPr>
          <a:xfrm>
            <a:off x="0" y="609600"/>
            <a:ext cx="9161969" cy="1677035"/>
            <a:chOff x="0" y="2895600"/>
            <a:chExt cx="9161969" cy="1677035"/>
          </a:xfrm>
        </p:grpSpPr>
        <p:pic>
          <p:nvPicPr>
            <p:cNvPr id="29" name="Picture 28" descr="HD-ShadowLong.pn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982" r="-217"/>
            <a:stretch/>
          </p:blipFill>
          <p:spPr>
            <a:xfrm>
              <a:off x="0" y="4251471"/>
              <a:ext cx="7644384" cy="321164"/>
            </a:xfrm>
            <a:prstGeom prst="rect">
              <a:avLst/>
            </a:prstGeom>
          </p:spPr>
        </p:pic>
        <p:pic>
          <p:nvPicPr>
            <p:cNvPr id="30" name="Picture 29" descr="HD-ShadowShort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871"/>
            <a:stretch/>
          </p:blipFill>
          <p:spPr>
            <a:xfrm>
              <a:off x="7717217" y="4259262"/>
              <a:ext cx="1444752" cy="144270"/>
            </a:xfrm>
            <a:prstGeom prst="rect">
              <a:avLst/>
            </a:prstGeom>
          </p:spPr>
        </p:pic>
        <p:sp>
          <p:nvSpPr>
            <p:cNvPr id="31" name="Rectangle 30"/>
            <p:cNvSpPr/>
            <p:nvPr/>
          </p:nvSpPr>
          <p:spPr bwMode="ltGray">
            <a:xfrm>
              <a:off x="0" y="2895600"/>
              <a:ext cx="7567140" cy="1368198"/>
            </a:xfrm>
            <a:prstGeom prst="rect">
              <a:avLst/>
            </a:prstGeom>
            <a:solidFill>
              <a:schemeClr val="bg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2" name="Rectangle 31"/>
            <p:cNvSpPr/>
            <p:nvPr/>
          </p:nvSpPr>
          <p:spPr>
            <a:xfrm>
              <a:off x="7710769" y="2895600"/>
              <a:ext cx="1433231" cy="13681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1639" y="753230"/>
            <a:ext cx="6896534" cy="108093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0988" y="2336874"/>
            <a:ext cx="3145080" cy="69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1638" y="3030009"/>
            <a:ext cx="3367045" cy="290617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82646" y="2336873"/>
            <a:ext cx="3145527" cy="69207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061129" y="3030009"/>
            <a:ext cx="3367044" cy="290617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8/26/2024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97514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/>
          <p:cNvGrpSpPr/>
          <p:nvPr/>
        </p:nvGrpSpPr>
        <p:grpSpPr>
          <a:xfrm>
            <a:off x="0" y="609600"/>
            <a:ext cx="9161969" cy="1677035"/>
            <a:chOff x="0" y="2895600"/>
            <a:chExt cx="9161969" cy="1677035"/>
          </a:xfrm>
        </p:grpSpPr>
        <p:pic>
          <p:nvPicPr>
            <p:cNvPr id="16" name="Picture 15" descr="HD-ShadowLong.pn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982" r="-217"/>
            <a:stretch/>
          </p:blipFill>
          <p:spPr>
            <a:xfrm>
              <a:off x="0" y="4251471"/>
              <a:ext cx="7644384" cy="321164"/>
            </a:xfrm>
            <a:prstGeom prst="rect">
              <a:avLst/>
            </a:prstGeom>
          </p:spPr>
        </p:pic>
        <p:pic>
          <p:nvPicPr>
            <p:cNvPr id="17" name="Picture 16" descr="HD-ShadowShort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871"/>
            <a:stretch/>
          </p:blipFill>
          <p:spPr>
            <a:xfrm>
              <a:off x="7717217" y="4259262"/>
              <a:ext cx="1444752" cy="144270"/>
            </a:xfrm>
            <a:prstGeom prst="rect">
              <a:avLst/>
            </a:prstGeom>
          </p:spPr>
        </p:pic>
        <p:sp>
          <p:nvSpPr>
            <p:cNvPr id="18" name="Rectangle 17"/>
            <p:cNvSpPr/>
            <p:nvPr/>
          </p:nvSpPr>
          <p:spPr bwMode="ltGray">
            <a:xfrm>
              <a:off x="0" y="2895600"/>
              <a:ext cx="7567140" cy="1368198"/>
            </a:xfrm>
            <a:prstGeom prst="rect">
              <a:avLst/>
            </a:prstGeom>
            <a:solidFill>
              <a:schemeClr val="bg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18"/>
            <p:cNvSpPr/>
            <p:nvPr/>
          </p:nvSpPr>
          <p:spPr>
            <a:xfrm>
              <a:off x="7710769" y="2895600"/>
              <a:ext cx="1433231" cy="13681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8/26/2024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36566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HD-ShadowShort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871"/>
          <a:stretch/>
        </p:blipFill>
        <p:spPr>
          <a:xfrm>
            <a:off x="7717217" y="1973262"/>
            <a:ext cx="1444752" cy="14427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7710769" y="609600"/>
            <a:ext cx="1433231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8/26/2024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1956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0" y="609600"/>
            <a:ext cx="9161969" cy="1677035"/>
            <a:chOff x="0" y="2895600"/>
            <a:chExt cx="9161969" cy="1677035"/>
          </a:xfrm>
        </p:grpSpPr>
        <p:pic>
          <p:nvPicPr>
            <p:cNvPr id="18" name="Picture 17" descr="HD-ShadowLong.pn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982" r="-217"/>
            <a:stretch/>
          </p:blipFill>
          <p:spPr>
            <a:xfrm>
              <a:off x="0" y="4251471"/>
              <a:ext cx="7644384" cy="321164"/>
            </a:xfrm>
            <a:prstGeom prst="rect">
              <a:avLst/>
            </a:prstGeom>
          </p:spPr>
        </p:pic>
        <p:pic>
          <p:nvPicPr>
            <p:cNvPr id="19" name="Picture 18" descr="HD-ShadowShort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871"/>
            <a:stretch/>
          </p:blipFill>
          <p:spPr>
            <a:xfrm>
              <a:off x="7717217" y="4259262"/>
              <a:ext cx="1444752" cy="144270"/>
            </a:xfrm>
            <a:prstGeom prst="rect">
              <a:avLst/>
            </a:prstGeom>
          </p:spPr>
        </p:pic>
        <p:sp>
          <p:nvSpPr>
            <p:cNvPr id="20" name="Rectangle 19"/>
            <p:cNvSpPr/>
            <p:nvPr/>
          </p:nvSpPr>
          <p:spPr bwMode="ltGray">
            <a:xfrm>
              <a:off x="0" y="2895600"/>
              <a:ext cx="7567140" cy="1368198"/>
            </a:xfrm>
            <a:prstGeom prst="rect">
              <a:avLst/>
            </a:prstGeom>
            <a:solidFill>
              <a:schemeClr val="bg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Rectangle 20"/>
            <p:cNvSpPr/>
            <p:nvPr/>
          </p:nvSpPr>
          <p:spPr>
            <a:xfrm>
              <a:off x="7710769" y="2895600"/>
              <a:ext cx="1433231" cy="13681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1639" y="753227"/>
            <a:ext cx="6896534" cy="108094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14385" y="2336874"/>
            <a:ext cx="3913788" cy="359931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3401" y="2336873"/>
            <a:ext cx="2796240" cy="359931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8/26/2024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99931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0" y="609600"/>
            <a:ext cx="9161969" cy="1677035"/>
            <a:chOff x="0" y="2895600"/>
            <a:chExt cx="9161969" cy="1677035"/>
          </a:xfrm>
        </p:grpSpPr>
        <p:pic>
          <p:nvPicPr>
            <p:cNvPr id="18" name="Picture 17" descr="HD-ShadowLong.pn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982" r="-217"/>
            <a:stretch/>
          </p:blipFill>
          <p:spPr>
            <a:xfrm>
              <a:off x="0" y="4251471"/>
              <a:ext cx="7644384" cy="321164"/>
            </a:xfrm>
            <a:prstGeom prst="rect">
              <a:avLst/>
            </a:prstGeom>
          </p:spPr>
        </p:pic>
        <p:pic>
          <p:nvPicPr>
            <p:cNvPr id="19" name="Picture 18" descr="HD-ShadowShort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871"/>
            <a:stretch/>
          </p:blipFill>
          <p:spPr>
            <a:xfrm>
              <a:off x="7717217" y="4259262"/>
              <a:ext cx="1444752" cy="144270"/>
            </a:xfrm>
            <a:prstGeom prst="rect">
              <a:avLst/>
            </a:prstGeom>
          </p:spPr>
        </p:pic>
        <p:sp>
          <p:nvSpPr>
            <p:cNvPr id="20" name="Rectangle 19"/>
            <p:cNvSpPr/>
            <p:nvPr/>
          </p:nvSpPr>
          <p:spPr bwMode="ltGray">
            <a:xfrm>
              <a:off x="0" y="2895600"/>
              <a:ext cx="7567140" cy="1368198"/>
            </a:xfrm>
            <a:prstGeom prst="rect">
              <a:avLst/>
            </a:prstGeom>
            <a:solidFill>
              <a:schemeClr val="bg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Rectangle 20"/>
            <p:cNvSpPr/>
            <p:nvPr/>
          </p:nvSpPr>
          <p:spPr>
            <a:xfrm>
              <a:off x="7710769" y="2895600"/>
              <a:ext cx="1433231" cy="13681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1639" y="753228"/>
            <a:ext cx="6896534" cy="1080938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510956" y="2336874"/>
            <a:ext cx="3917217" cy="3599312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1638" y="2336874"/>
            <a:ext cx="2798487" cy="3599315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8/26/2024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72709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James\Desktop\msft\Berlin\build Assets\hashOverlaySD-FullResolve.png"/>
          <p:cNvPicPr>
            <a:picLocks noChangeAspect="1" noChangeArrowheads="1"/>
          </p:cNvPicPr>
          <p:nvPr/>
        </p:nvPicPr>
        <p:blipFill>
          <a:blip r:embed="rId19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31639" y="753228"/>
            <a:ext cx="6896534" cy="10809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2336873"/>
            <a:ext cx="6887389" cy="35993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367881" y="5936188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8/26/2024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33400" y="5936189"/>
            <a:ext cx="48346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48600" y="753228"/>
            <a:ext cx="1157674" cy="10907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493878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867" r:id="rId1"/>
    <p:sldLayoutId id="2147483868" r:id="rId2"/>
    <p:sldLayoutId id="2147483869" r:id="rId3"/>
    <p:sldLayoutId id="2147483870" r:id="rId4"/>
    <p:sldLayoutId id="2147483871" r:id="rId5"/>
    <p:sldLayoutId id="2147483872" r:id="rId6"/>
    <p:sldLayoutId id="2147483873" r:id="rId7"/>
    <p:sldLayoutId id="2147483874" r:id="rId8"/>
    <p:sldLayoutId id="2147483875" r:id="rId9"/>
    <p:sldLayoutId id="2147483876" r:id="rId10"/>
    <p:sldLayoutId id="2147483877" r:id="rId11"/>
    <p:sldLayoutId id="2147483878" r:id="rId12"/>
    <p:sldLayoutId id="2147483879" r:id="rId13"/>
    <p:sldLayoutId id="2147483880" r:id="rId14"/>
    <p:sldLayoutId id="2147483881" r:id="rId15"/>
    <p:sldLayoutId id="2147483882" r:id="rId16"/>
    <p:sldLayoutId id="2147483883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BDF874-1A10-478C-A4C3-54522FDB4E2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40080" y="640955"/>
            <a:ext cx="7863840" cy="1712421"/>
          </a:xfrm>
        </p:spPr>
        <p:txBody>
          <a:bodyPr>
            <a:normAutofit fontScale="90000"/>
          </a:bodyPr>
          <a:lstStyle/>
          <a:p>
            <a:pPr algn="l">
              <a:lnSpc>
                <a:spcPct val="150000"/>
              </a:lnSpc>
              <a:spcBef>
                <a:spcPts val="0"/>
              </a:spcBef>
            </a:pPr>
            <a:r>
              <a:rPr lang="en-US" sz="6000" b="1" dirty="0"/>
              <a:t>Open House Night</a:t>
            </a:r>
            <a:br>
              <a:rPr lang="en-US" sz="6000" b="1" dirty="0"/>
            </a:br>
            <a:r>
              <a:rPr lang="en-US" sz="3600" b="1" dirty="0"/>
              <a:t>with</a:t>
            </a:r>
            <a:endParaRPr lang="en-US" sz="4900" b="1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EF4FFCE-9DE7-4AFE-B35A-33677BAD763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49384" y="2887813"/>
            <a:ext cx="6284421" cy="1069049"/>
          </a:xfrm>
        </p:spPr>
        <p:txBody>
          <a:bodyPr>
            <a:norm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6000" b="1"/>
              <a:t>Cathy Doxtater</a:t>
            </a:r>
            <a:endParaRPr lang="en-US" sz="6000" b="1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2941B3C7-4EE8-41C1-8C0A-C77BBEC1FF62}"/>
              </a:ext>
            </a:extLst>
          </p:cNvPr>
          <p:cNvSpPr/>
          <p:nvPr/>
        </p:nvSpPr>
        <p:spPr>
          <a:xfrm>
            <a:off x="581891" y="5057443"/>
            <a:ext cx="8096596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600"/>
              </a:spcAft>
            </a:pPr>
            <a:r>
              <a:rPr lang="en-US" sz="4400" b="1" dirty="0"/>
              <a:t>My very LAST Open House!!</a:t>
            </a:r>
          </a:p>
        </p:txBody>
      </p:sp>
    </p:spTree>
    <p:extLst>
      <p:ext uri="{BB962C8B-B14F-4D97-AF65-F5344CB8AC3E}">
        <p14:creationId xmlns:p14="http://schemas.microsoft.com/office/powerpoint/2010/main" val="363349196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A90AB0-0BEC-455B-A2B7-F362366E6A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b="1" dirty="0"/>
              <a:t>AB Score Breakdown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DE02FAB-64A0-4660-9C32-BC3AF5CCC1D5}"/>
              </a:ext>
            </a:extLst>
          </p:cNvPr>
          <p:cNvSpPr txBox="1"/>
          <p:nvPr/>
        </p:nvSpPr>
        <p:spPr>
          <a:xfrm>
            <a:off x="6844525" y="2759526"/>
            <a:ext cx="220671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2024 WHS </a:t>
            </a:r>
          </a:p>
          <a:p>
            <a:pPr algn="ctr"/>
            <a:r>
              <a:rPr lang="en-US" b="1" dirty="0"/>
              <a:t>AB Scores</a:t>
            </a:r>
          </a:p>
          <a:p>
            <a:pPr algn="ctr"/>
            <a:r>
              <a:rPr lang="en-US" b="1" dirty="0"/>
              <a:t>28 of 39</a:t>
            </a:r>
          </a:p>
          <a:p>
            <a:pPr algn="ctr"/>
            <a:r>
              <a:rPr lang="en-US" b="1" dirty="0"/>
              <a:t>77.0% Passing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2CD50E6-0B90-4727-B0FF-17E4308024D2}"/>
              </a:ext>
            </a:extLst>
          </p:cNvPr>
          <p:cNvSpPr txBox="1"/>
          <p:nvPr/>
        </p:nvSpPr>
        <p:spPr>
          <a:xfrm>
            <a:off x="7000514" y="4687728"/>
            <a:ext cx="1868227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b="1" dirty="0">
                <a:solidFill>
                  <a:srgbClr val="FFFF00"/>
                </a:solidFill>
              </a:rPr>
              <a:t>2024 WHS</a:t>
            </a:r>
          </a:p>
          <a:p>
            <a:pPr algn="ctr"/>
            <a:r>
              <a:rPr lang="en-US" sz="1800" b="1" dirty="0">
                <a:solidFill>
                  <a:srgbClr val="FFFF00"/>
                </a:solidFill>
              </a:rPr>
              <a:t>AB</a:t>
            </a:r>
            <a:r>
              <a:rPr lang="en-US" b="1" dirty="0">
                <a:solidFill>
                  <a:srgbClr val="FFFF00"/>
                </a:solidFill>
              </a:rPr>
              <a:t> </a:t>
            </a:r>
            <a:r>
              <a:rPr lang="en-US" sz="1800" b="1" dirty="0">
                <a:solidFill>
                  <a:srgbClr val="FFFF00"/>
                </a:solidFill>
              </a:rPr>
              <a:t>Scores</a:t>
            </a:r>
          </a:p>
          <a:p>
            <a:pPr algn="ctr"/>
            <a:r>
              <a:rPr lang="en-US" sz="1800" b="1" dirty="0">
                <a:solidFill>
                  <a:srgbClr val="FFFF00"/>
                </a:solidFill>
              </a:rPr>
              <a:t>compared</a:t>
            </a:r>
          </a:p>
          <a:p>
            <a:pPr algn="ctr"/>
            <a:r>
              <a:rPr lang="en-US" sz="1800" b="1" dirty="0">
                <a:solidFill>
                  <a:srgbClr val="FFFF00"/>
                </a:solidFill>
              </a:rPr>
              <a:t>with</a:t>
            </a:r>
          </a:p>
          <a:p>
            <a:pPr algn="ctr"/>
            <a:r>
              <a:rPr lang="en-US" sz="1800" b="1" dirty="0">
                <a:solidFill>
                  <a:srgbClr val="FFFF00"/>
                </a:solidFill>
              </a:rPr>
              <a:t>state and</a:t>
            </a:r>
          </a:p>
          <a:p>
            <a:pPr algn="ctr"/>
            <a:r>
              <a:rPr lang="en-US" sz="1800" b="1" dirty="0">
                <a:solidFill>
                  <a:srgbClr val="FFFF00"/>
                </a:solidFill>
              </a:rPr>
              <a:t>global</a:t>
            </a:r>
          </a:p>
          <a:p>
            <a:pPr algn="ctr"/>
            <a:r>
              <a:rPr lang="en-US" sz="1800" b="1" dirty="0">
                <a:solidFill>
                  <a:srgbClr val="FFFF00"/>
                </a:solidFill>
              </a:rPr>
              <a:t>performance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1757EA1-CF21-42BA-B16E-B04721BF3A5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9704" y="1998368"/>
            <a:ext cx="5536652" cy="2722644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DEA35182-3B58-D0B1-89D0-D7ADB42BBB1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9704" y="4792202"/>
            <a:ext cx="5536652" cy="19652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75071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A90AB0-0BEC-455B-A2B7-F362366E6A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b="1" dirty="0"/>
              <a:t>PC Score Breakdown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DE02FAB-64A0-4660-9C32-BC3AF5CCC1D5}"/>
              </a:ext>
            </a:extLst>
          </p:cNvPr>
          <p:cNvSpPr txBox="1"/>
          <p:nvPr/>
        </p:nvSpPr>
        <p:spPr>
          <a:xfrm>
            <a:off x="6937290" y="2402078"/>
            <a:ext cx="220671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2024 WHS </a:t>
            </a:r>
          </a:p>
          <a:p>
            <a:pPr algn="ctr"/>
            <a:r>
              <a:rPr lang="en-US" b="1" dirty="0"/>
              <a:t>PC Scores</a:t>
            </a:r>
          </a:p>
          <a:p>
            <a:pPr algn="ctr"/>
            <a:r>
              <a:rPr lang="en-US" b="1" dirty="0"/>
              <a:t>Dox: 27 of 28</a:t>
            </a:r>
          </a:p>
          <a:p>
            <a:pPr algn="ctr"/>
            <a:r>
              <a:rPr lang="en-US" b="1" dirty="0"/>
              <a:t>96.4% Passing</a:t>
            </a:r>
          </a:p>
          <a:p>
            <a:pPr algn="ctr"/>
            <a:r>
              <a:rPr lang="en-US" b="1" dirty="0"/>
              <a:t>WHS: 114 of 130</a:t>
            </a:r>
          </a:p>
          <a:p>
            <a:pPr algn="ctr"/>
            <a:r>
              <a:rPr lang="en-US" b="1" dirty="0"/>
              <a:t>87.7% Passing</a:t>
            </a:r>
          </a:p>
          <a:p>
            <a:pPr algn="ctr"/>
            <a:endParaRPr lang="en-US" b="1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2CD50E6-0B90-4727-B0FF-17E4308024D2}"/>
              </a:ext>
            </a:extLst>
          </p:cNvPr>
          <p:cNvSpPr txBox="1"/>
          <p:nvPr/>
        </p:nvSpPr>
        <p:spPr>
          <a:xfrm>
            <a:off x="7000514" y="4687728"/>
            <a:ext cx="1868227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b="1" dirty="0">
                <a:solidFill>
                  <a:srgbClr val="FFFF00"/>
                </a:solidFill>
              </a:rPr>
              <a:t>2024 WHS</a:t>
            </a:r>
          </a:p>
          <a:p>
            <a:pPr algn="ctr"/>
            <a:r>
              <a:rPr lang="en-US" b="1" dirty="0">
                <a:solidFill>
                  <a:srgbClr val="FFFF00"/>
                </a:solidFill>
              </a:rPr>
              <a:t>PC </a:t>
            </a:r>
            <a:r>
              <a:rPr lang="en-US" sz="1800" b="1" dirty="0">
                <a:solidFill>
                  <a:srgbClr val="FFFF00"/>
                </a:solidFill>
              </a:rPr>
              <a:t>Scores</a:t>
            </a:r>
          </a:p>
          <a:p>
            <a:pPr algn="ctr"/>
            <a:r>
              <a:rPr lang="en-US" sz="1800" b="1" dirty="0">
                <a:solidFill>
                  <a:srgbClr val="FFFF00"/>
                </a:solidFill>
              </a:rPr>
              <a:t>compared</a:t>
            </a:r>
          </a:p>
          <a:p>
            <a:pPr algn="ctr"/>
            <a:r>
              <a:rPr lang="en-US" sz="1800" b="1" dirty="0">
                <a:solidFill>
                  <a:srgbClr val="FFFF00"/>
                </a:solidFill>
              </a:rPr>
              <a:t>with</a:t>
            </a:r>
          </a:p>
          <a:p>
            <a:pPr algn="ctr"/>
            <a:r>
              <a:rPr lang="en-US" sz="1800" b="1" dirty="0">
                <a:solidFill>
                  <a:srgbClr val="FFFF00"/>
                </a:solidFill>
              </a:rPr>
              <a:t>state and</a:t>
            </a:r>
          </a:p>
          <a:p>
            <a:pPr algn="ctr"/>
            <a:r>
              <a:rPr lang="en-US" sz="1800" b="1" dirty="0">
                <a:solidFill>
                  <a:srgbClr val="FFFF00"/>
                </a:solidFill>
              </a:rPr>
              <a:t>global</a:t>
            </a:r>
          </a:p>
          <a:p>
            <a:pPr algn="ctr"/>
            <a:r>
              <a:rPr lang="en-US" sz="1800" b="1" dirty="0">
                <a:solidFill>
                  <a:srgbClr val="FFFF00"/>
                </a:solidFill>
              </a:rPr>
              <a:t>performance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63DB4ED-4A07-FC32-38A6-B300ECA908D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0606" y="2118378"/>
            <a:ext cx="6896534" cy="227191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41838793-2848-7229-375D-6BDD9DB1FF4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4991" y="4530778"/>
            <a:ext cx="5121016" cy="2188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564906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E70111-626D-425E-8150-FE6C0E90A9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b="1" dirty="0"/>
              <a:t>Class Activities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A1FAA44-9E82-442D-8CE7-3188CCB911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4075" y="2277688"/>
            <a:ext cx="8399355" cy="4397431"/>
          </a:xfrm>
        </p:spPr>
        <p:txBody>
          <a:bodyPr>
            <a:normAutofit fontScale="32500" lnSpcReduction="20000"/>
          </a:bodyPr>
          <a:lstStyle/>
          <a:p>
            <a:pPr>
              <a:spcAft>
                <a:spcPts val="1200"/>
              </a:spcAft>
            </a:pPr>
            <a:r>
              <a:rPr lang="en-US" sz="5900" b="1" dirty="0"/>
              <a:t>Discuss “Homework” (</a:t>
            </a:r>
            <a:r>
              <a:rPr lang="en-US" sz="5900" b="1" dirty="0" err="1"/>
              <a:t>LOpps</a:t>
            </a:r>
            <a:r>
              <a:rPr lang="en-US" sz="5900" b="1" dirty="0"/>
              <a:t> – </a:t>
            </a:r>
            <a:r>
              <a:rPr lang="en-US" sz="4300" b="1" dirty="0"/>
              <a:t>Learning Opportunities </a:t>
            </a:r>
            <a:r>
              <a:rPr lang="en-US" sz="5900" b="1" dirty="0"/>
              <a:t>and TPs – </a:t>
            </a:r>
            <a:r>
              <a:rPr lang="en-US" sz="4300" b="1" dirty="0"/>
              <a:t>Try-It Problems</a:t>
            </a:r>
            <a:r>
              <a:rPr lang="en-US" sz="5900" b="1" dirty="0"/>
              <a:t>)</a:t>
            </a:r>
          </a:p>
          <a:p>
            <a:pPr lvl="1">
              <a:spcAft>
                <a:spcPts val="1200"/>
              </a:spcAft>
            </a:pPr>
            <a:r>
              <a:rPr lang="en-US" sz="5000" b="1" dirty="0"/>
              <a:t>Usually students are the ones at the board</a:t>
            </a:r>
          </a:p>
          <a:p>
            <a:pPr lvl="1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5000" b="1" dirty="0"/>
              <a:t>If they can’t explain how they thought through the problem, they probably didn’t do it themselves...and this is a BIG deal!</a:t>
            </a:r>
          </a:p>
          <a:p>
            <a:pPr lvl="1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5000" b="1" dirty="0"/>
              <a:t>Tutors usually don’t have the patience to let the student struggle with thinking through a problem – they are too quick to “coach” – this hurts the student</a:t>
            </a:r>
          </a:p>
          <a:p>
            <a:pPr>
              <a:spcAft>
                <a:spcPts val="1200"/>
              </a:spcAft>
            </a:pPr>
            <a:r>
              <a:rPr lang="en-US" sz="5900" b="1" dirty="0"/>
              <a:t>Calculus: Lesson Notes (Lecture Manual) &amp; Try-It Problems (TPs)</a:t>
            </a:r>
          </a:p>
          <a:p>
            <a:pPr marL="914400" lvl="2" indent="0">
              <a:spcAft>
                <a:spcPts val="1200"/>
              </a:spcAft>
              <a:buNone/>
            </a:pPr>
            <a:r>
              <a:rPr lang="en-US" sz="5300" b="1" dirty="0"/>
              <a:t>      </a:t>
            </a:r>
            <a:r>
              <a:rPr lang="en-US" sz="5800" b="1" dirty="0"/>
              <a:t>Sink-in-Problems &amp; Activities in Class (SIPs)</a:t>
            </a:r>
          </a:p>
          <a:p>
            <a:pPr>
              <a:spcAft>
                <a:spcPts val="1200"/>
              </a:spcAft>
            </a:pPr>
            <a:r>
              <a:rPr lang="en-US" sz="5900" b="1" dirty="0"/>
              <a:t>Pre-Calculus: Lesson Notes &amp; </a:t>
            </a:r>
            <a:r>
              <a:rPr lang="en-US" sz="5900" b="1" dirty="0" err="1"/>
              <a:t>Lopps</a:t>
            </a:r>
            <a:r>
              <a:rPr lang="en-US" sz="5900" b="1" dirty="0"/>
              <a:t> (Unit Worksheets)</a:t>
            </a:r>
          </a:p>
          <a:p>
            <a:pPr>
              <a:spcAft>
                <a:spcPts val="1200"/>
              </a:spcAft>
            </a:pPr>
            <a:r>
              <a:rPr lang="en-US" sz="5900" b="1" dirty="0"/>
              <a:t>Learning Opportunities (</a:t>
            </a:r>
            <a:r>
              <a:rPr lang="en-US" sz="5900" b="1" dirty="0" err="1"/>
              <a:t>LOpps</a:t>
            </a:r>
            <a:r>
              <a:rPr lang="en-US" sz="5900" b="1" dirty="0"/>
              <a:t>)</a:t>
            </a:r>
            <a:endParaRPr lang="en-US" sz="3600" b="1" dirty="0"/>
          </a:p>
        </p:txBody>
      </p:sp>
    </p:spTree>
    <p:extLst>
      <p:ext uri="{BB962C8B-B14F-4D97-AF65-F5344CB8AC3E}">
        <p14:creationId xmlns:p14="http://schemas.microsoft.com/office/powerpoint/2010/main" val="150546184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D1AD47-68ED-4951-9D33-DBAAEAAD10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Email from Former Student…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3FDD9DB-97AF-4D6B-AB80-78AF7C4EC7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8296" y="1926930"/>
            <a:ext cx="8719929" cy="4654404"/>
          </a:xfrm>
        </p:spPr>
        <p:txBody>
          <a:bodyPr>
            <a:noAutofit/>
          </a:bodyPr>
          <a:lstStyle/>
          <a:p>
            <a:pPr marL="0" marR="0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en-US" sz="2000" b="1" i="1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Dear Ms. Doxtater,</a:t>
            </a:r>
          </a:p>
          <a:p>
            <a:pPr marL="0" marR="0" indent="0">
              <a:lnSpc>
                <a:spcPct val="150000"/>
              </a:lnSpc>
              <a:spcBef>
                <a:spcPts val="0"/>
              </a:spcBef>
              <a:buNone/>
            </a:pPr>
            <a:endParaRPr lang="en-US" sz="800" b="1" i="1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en-US" sz="2000" b="1" i="1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Thank you so much for being my calculus teacher this past school year. I learned today that I got a 5 on my AP calculus test, and I am really proud of that score. I went into the school year worried that I wouldn't be able to handle the class and believing that I wasn't good at math. Looking back now, I can't believe how far I have come. I couldn't have done it without you. You are probably the best math teacher I have ever had. Whenever I had trouble, either you or a </a:t>
            </a:r>
            <a:r>
              <a:rPr lang="en-US" sz="2000" b="1" i="1" dirty="0">
                <a:latin typeface="Calibri" panose="020F0502020204030204" pitchFamily="34" charset="0"/>
                <a:ea typeface="Times New Roman" panose="02020603050405020304" pitchFamily="18" charset="0"/>
              </a:rPr>
              <a:t>Cal PAL</a:t>
            </a:r>
            <a:r>
              <a:rPr lang="en-US" sz="2000" b="1" i="1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were always there, helping me through the problem. I can honestly say that I have never had a teacher with so much dedication to their job and care for their students</a:t>
            </a:r>
            <a:r>
              <a:rPr lang="en-US" sz="2000" b="1" i="1" dirty="0">
                <a:latin typeface="Calibri" panose="020F0502020204030204" pitchFamily="34" charset="0"/>
                <a:ea typeface="Times New Roman" panose="02020603050405020304" pitchFamily="18" charset="0"/>
              </a:rPr>
              <a:t>…                                                                                     I. S., Class of 2023</a:t>
            </a:r>
            <a:endParaRPr lang="en-US" sz="2000" b="1" i="1" dirty="0"/>
          </a:p>
        </p:txBody>
      </p:sp>
    </p:spTree>
    <p:extLst>
      <p:ext uri="{BB962C8B-B14F-4D97-AF65-F5344CB8AC3E}">
        <p14:creationId xmlns:p14="http://schemas.microsoft.com/office/powerpoint/2010/main" val="400359485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D1AD47-68ED-4951-9D33-DBAAEAAD10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Text from Former Student…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3FDD9DB-97AF-4D6B-AB80-78AF7C4EC7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7911" y="1834166"/>
            <a:ext cx="7868177" cy="4491819"/>
          </a:xfrm>
        </p:spPr>
        <p:txBody>
          <a:bodyPr>
            <a:noAutofit/>
          </a:bodyPr>
          <a:lstStyle/>
          <a:p>
            <a:pPr marL="0" marR="0" indent="0">
              <a:lnSpc>
                <a:spcPct val="150000"/>
              </a:lnSpc>
              <a:spcBef>
                <a:spcPts val="0"/>
              </a:spcBef>
              <a:buNone/>
            </a:pPr>
            <a:endParaRPr lang="en-US" b="1" i="1" dirty="0"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pPr marL="0" marR="0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en-US" b="1" i="1" dirty="0">
                <a:latin typeface="Calibri" panose="020F0502020204030204" pitchFamily="34" charset="0"/>
                <a:ea typeface="Times New Roman" panose="02020603050405020304" pitchFamily="18" charset="0"/>
              </a:rPr>
              <a:t>Hey </a:t>
            </a:r>
            <a:r>
              <a:rPr lang="en-US" b="1" i="1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Mrs. Dox!  How’s the school year been going so far? I just wanted to reach out to thank you again for being such a formative teacher. I’m taking Differential Equations with Linear Algebra as well as Discrete Math right now, and the rigor/foundation you gave us have made the classes so much easier.</a:t>
            </a:r>
            <a:endParaRPr lang="en-US" sz="2000" b="1" i="1" dirty="0"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pPr marL="0" marR="0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en-US" sz="2000" b="1" i="1" dirty="0">
                <a:latin typeface="Calibri" panose="020F0502020204030204" pitchFamily="34" charset="0"/>
                <a:ea typeface="Times New Roman" panose="02020603050405020304" pitchFamily="18" charset="0"/>
              </a:rPr>
              <a:t>						O.P., Class of 2023</a:t>
            </a:r>
            <a:endParaRPr lang="en-US" sz="2000" b="1" i="1" dirty="0"/>
          </a:p>
        </p:txBody>
      </p:sp>
    </p:spTree>
    <p:extLst>
      <p:ext uri="{BB962C8B-B14F-4D97-AF65-F5344CB8AC3E}">
        <p14:creationId xmlns:p14="http://schemas.microsoft.com/office/powerpoint/2010/main" val="13462870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72D6EA-F7EF-4A75-A3E6-72DEF5E8CA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000" b="1" dirty="0"/>
              <a:t>Active vs. Passive Learning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052547F-42FF-464D-A7A1-DCF84F27293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1639" y="2253741"/>
            <a:ext cx="8161713" cy="4296684"/>
          </a:xfrm>
        </p:spPr>
        <p:txBody>
          <a:bodyPr>
            <a:normAutofit fontScale="92500" lnSpcReduction="10000"/>
          </a:bodyPr>
          <a:lstStyle/>
          <a:p>
            <a:r>
              <a:rPr lang="en-US" b="1" dirty="0"/>
              <a:t>When students take “ownership” of their learning, they become more confident as they approach difficult concepts </a:t>
            </a:r>
            <a:r>
              <a:rPr lang="en-US" sz="2000" b="1" i="1" dirty="0"/>
              <a:t>(this takes time).</a:t>
            </a:r>
          </a:p>
          <a:p>
            <a:endParaRPr lang="en-US" sz="1000" b="1" dirty="0"/>
          </a:p>
          <a:p>
            <a:r>
              <a:rPr lang="en-US" b="1" dirty="0"/>
              <a:t>Students are less concerned about getting things wrong, and are more focused on thinking through the main ideas of a problem from a more advanced perspective </a:t>
            </a:r>
            <a:r>
              <a:rPr lang="en-US" sz="2000" b="1" i="1" dirty="0"/>
              <a:t>(confidence increases)</a:t>
            </a:r>
            <a:r>
              <a:rPr lang="en-US" b="1" dirty="0"/>
              <a:t>.</a:t>
            </a:r>
          </a:p>
          <a:p>
            <a:endParaRPr lang="en-US" sz="1000" b="1" dirty="0"/>
          </a:p>
          <a:p>
            <a:r>
              <a:rPr lang="en-US" b="1" dirty="0"/>
              <a:t>Students learn how to try a variety of methods to analyze and solve problems </a:t>
            </a:r>
            <a:r>
              <a:rPr lang="en-US" sz="2000" b="1" i="1" dirty="0"/>
              <a:t>(critical thinking).</a:t>
            </a:r>
            <a:endParaRPr lang="en-US" b="1" dirty="0"/>
          </a:p>
          <a:p>
            <a:endParaRPr lang="en-US" sz="1100" b="1" dirty="0"/>
          </a:p>
          <a:p>
            <a:r>
              <a:rPr lang="en-US" b="1" dirty="0"/>
              <a:t>Students become less dependent on the teacher </a:t>
            </a:r>
            <a:r>
              <a:rPr lang="en-US" sz="2000" b="1" i="1" dirty="0"/>
              <a:t>(necessary for college)</a:t>
            </a:r>
            <a:r>
              <a:rPr lang="en-US" b="1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08548540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D82764-CF5C-489C-BB04-4B4A3EFCD9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b="1" dirty="0"/>
              <a:t>How to be Successful…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114294-4D46-42A7-8704-0FE1F4231EF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1639" y="2187244"/>
            <a:ext cx="8111836" cy="4230182"/>
          </a:xfrm>
        </p:spPr>
        <p:txBody>
          <a:bodyPr>
            <a:normAutofit fontScale="92500" lnSpcReduction="10000"/>
          </a:bodyPr>
          <a:lstStyle/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sz="2200" b="1" dirty="0"/>
              <a:t>Be present in class – both physically and mentally.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endParaRPr lang="en-US" sz="1400" b="1" dirty="0"/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sz="2200" b="1" dirty="0" err="1"/>
              <a:t>LOpps</a:t>
            </a:r>
            <a:r>
              <a:rPr lang="en-US" sz="2200" b="1" dirty="0"/>
              <a:t> (</a:t>
            </a:r>
            <a:r>
              <a:rPr lang="en-US" sz="2200" b="1" i="1" dirty="0"/>
              <a:t>a.k.a. Homework</a:t>
            </a:r>
            <a:r>
              <a:rPr lang="en-US" sz="2200" b="1" dirty="0"/>
              <a:t>) MUST be completed prior to class, not because there may be a grade attached, but because it takes time for the brain to wrap itself around new topics.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endParaRPr lang="en-US" sz="1400" b="1" dirty="0"/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sz="2200" b="1" dirty="0" err="1"/>
              <a:t>LOpps</a:t>
            </a:r>
            <a:r>
              <a:rPr lang="en-US" sz="2200" b="1" dirty="0"/>
              <a:t> get the brain actively engaged.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endParaRPr lang="en-US" sz="1400" b="1" dirty="0"/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sz="2200" b="1" dirty="0" err="1"/>
              <a:t>LOpps</a:t>
            </a:r>
            <a:r>
              <a:rPr lang="en-US" sz="2200" b="1" dirty="0"/>
              <a:t> prepare the student for the next layer of information; when it has not been done, or valiantly attempted, the brain does not have the necessary foundation for the next topic.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endParaRPr lang="en-US" sz="2200" b="1" dirty="0"/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sz="2200" b="1" dirty="0"/>
              <a:t>The completion of Lesson Videos, Lecture Notes and TPs are essential preparation for the next class meeting. These are the foundation for the next lesson explored more fully in class.</a:t>
            </a:r>
          </a:p>
        </p:txBody>
      </p:sp>
    </p:spTree>
    <p:extLst>
      <p:ext uri="{BB962C8B-B14F-4D97-AF65-F5344CB8AC3E}">
        <p14:creationId xmlns:p14="http://schemas.microsoft.com/office/powerpoint/2010/main" val="174657908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DA0B4C-B341-4B9F-BE4E-D90CE619A9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b="1" dirty="0"/>
              <a:t>How Can You Support?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E06E77-2BD2-42F1-A0D4-D3FE1276F1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2785" y="2114803"/>
            <a:ext cx="8462732" cy="4289367"/>
          </a:xfrm>
        </p:spPr>
        <p:txBody>
          <a:bodyPr>
            <a:noAutofit/>
          </a:bodyPr>
          <a:lstStyle/>
          <a:p>
            <a:pPr>
              <a:spcBef>
                <a:spcPts val="600"/>
              </a:spcBef>
              <a:spcAft>
                <a:spcPts val="1200"/>
              </a:spcAft>
            </a:pPr>
            <a:r>
              <a:rPr lang="en-US" sz="2200" b="1" dirty="0"/>
              <a:t>Help Promote a “Growth Mindset” with regard to Mathematical Ability. </a:t>
            </a:r>
          </a:p>
          <a:p>
            <a:pPr>
              <a:spcBef>
                <a:spcPts val="600"/>
              </a:spcBef>
              <a:spcAft>
                <a:spcPts val="1200"/>
              </a:spcAft>
            </a:pPr>
            <a:r>
              <a:rPr lang="en-US" sz="2200" b="1" dirty="0"/>
              <a:t>Avoid language that suggests our abilities in mathematics are fixed.</a:t>
            </a:r>
          </a:p>
          <a:p>
            <a:pPr>
              <a:spcBef>
                <a:spcPts val="600"/>
              </a:spcBef>
              <a:spcAft>
                <a:spcPts val="1200"/>
              </a:spcAft>
            </a:pPr>
            <a:r>
              <a:rPr lang="en-US" sz="2200" b="1" dirty="0"/>
              <a:t>Avoid language comparing students to other students.</a:t>
            </a:r>
          </a:p>
          <a:p>
            <a:pPr>
              <a:spcBef>
                <a:spcPts val="600"/>
              </a:spcBef>
              <a:spcAft>
                <a:spcPts val="1200"/>
              </a:spcAft>
            </a:pPr>
            <a:r>
              <a:rPr lang="en-US" sz="2200" b="1" dirty="0"/>
              <a:t>Avoid language that praises a student’s “intelligence.”</a:t>
            </a:r>
          </a:p>
          <a:p>
            <a:pPr>
              <a:spcBef>
                <a:spcPts val="600"/>
              </a:spcBef>
              <a:spcAft>
                <a:spcPts val="1200"/>
              </a:spcAft>
            </a:pPr>
            <a:r>
              <a:rPr lang="en-US" sz="2200" b="1" dirty="0"/>
              <a:t>Affirm struggle as a part of the learning process.</a:t>
            </a:r>
          </a:p>
          <a:p>
            <a:pPr>
              <a:spcBef>
                <a:spcPts val="600"/>
              </a:spcBef>
              <a:spcAft>
                <a:spcPts val="1200"/>
              </a:spcAft>
            </a:pPr>
            <a:r>
              <a:rPr lang="en-US" sz="2200" b="1" dirty="0"/>
              <a:t>Applaud strong effort and improvement.</a:t>
            </a:r>
          </a:p>
          <a:p>
            <a:pPr>
              <a:spcBef>
                <a:spcPts val="600"/>
              </a:spcBef>
              <a:spcAft>
                <a:spcPts val="1200"/>
              </a:spcAft>
            </a:pPr>
            <a:r>
              <a:rPr lang="en-US" sz="2200" b="1" dirty="0"/>
              <a:t>Engage in mathematical conversations with your young adult.</a:t>
            </a:r>
          </a:p>
        </p:txBody>
      </p:sp>
    </p:spTree>
    <p:extLst>
      <p:ext uri="{BB962C8B-B14F-4D97-AF65-F5344CB8AC3E}">
        <p14:creationId xmlns:p14="http://schemas.microsoft.com/office/powerpoint/2010/main" val="65559923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4B1A80-724C-41F0-A572-C80648CA37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As this session comes to an end…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129D37B-2352-44BD-92A2-1F975F250B7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2009" y="2253093"/>
            <a:ext cx="8106665" cy="3984031"/>
          </a:xfrm>
        </p:spPr>
        <p:txBody>
          <a:bodyPr>
            <a:noAutofit/>
          </a:bodyPr>
          <a:lstStyle/>
          <a:p>
            <a:pPr>
              <a:spcBef>
                <a:spcPts val="800"/>
              </a:spcBef>
              <a:spcAft>
                <a:spcPts val="800"/>
              </a:spcAft>
            </a:pPr>
            <a:r>
              <a:rPr lang="en-US" sz="2000" b="1" dirty="0"/>
              <a:t>Please make sure you have completed an index card for me.</a:t>
            </a:r>
          </a:p>
          <a:p>
            <a:pPr>
              <a:spcBef>
                <a:spcPts val="800"/>
              </a:spcBef>
              <a:spcAft>
                <a:spcPts val="800"/>
              </a:spcAft>
            </a:pPr>
            <a:endParaRPr lang="en-US" sz="1200" b="1" dirty="0"/>
          </a:p>
          <a:p>
            <a:pPr>
              <a:spcBef>
                <a:spcPts val="800"/>
              </a:spcBef>
              <a:spcAft>
                <a:spcPts val="800"/>
              </a:spcAft>
            </a:pPr>
            <a:r>
              <a:rPr lang="en-US" sz="2000" b="1" dirty="0"/>
              <a:t>If you have questions, please contact me.</a:t>
            </a:r>
          </a:p>
          <a:p>
            <a:pPr>
              <a:spcBef>
                <a:spcPts val="800"/>
              </a:spcBef>
              <a:spcAft>
                <a:spcPts val="800"/>
              </a:spcAft>
            </a:pPr>
            <a:endParaRPr lang="en-US" sz="1200" b="1" dirty="0"/>
          </a:p>
          <a:p>
            <a:pPr>
              <a:spcBef>
                <a:spcPts val="800"/>
              </a:spcBef>
              <a:spcAft>
                <a:spcPts val="800"/>
              </a:spcAft>
            </a:pPr>
            <a:r>
              <a:rPr lang="en-US" sz="2000" b="1" dirty="0"/>
              <a:t>Please know that I am so privileged to get to teach your young adults. Thank you for entrusting them to me this year.</a:t>
            </a:r>
          </a:p>
          <a:p>
            <a:pPr>
              <a:spcBef>
                <a:spcPts val="800"/>
              </a:spcBef>
              <a:spcAft>
                <a:spcPts val="800"/>
              </a:spcAft>
            </a:pPr>
            <a:endParaRPr lang="en-US" sz="1200" b="1" dirty="0"/>
          </a:p>
          <a:p>
            <a:pPr>
              <a:spcBef>
                <a:spcPts val="800"/>
              </a:spcBef>
              <a:spcAft>
                <a:spcPts val="800"/>
              </a:spcAft>
            </a:pPr>
            <a:r>
              <a:rPr lang="en-US" sz="2000" b="1" dirty="0"/>
              <a:t>Your young adults must be getting to that place of independence as they move toward college-age, so let’s work together to challenge them be self-reliant and responsible for what they need to do.</a:t>
            </a:r>
          </a:p>
        </p:txBody>
      </p:sp>
    </p:spTree>
    <p:extLst>
      <p:ext uri="{BB962C8B-B14F-4D97-AF65-F5344CB8AC3E}">
        <p14:creationId xmlns:p14="http://schemas.microsoft.com/office/powerpoint/2010/main" val="24898196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BFF4C9-6114-4AC8-BA73-926629CB03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b="1" dirty="0"/>
              <a:t>One Last Thing……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4523CB1-25D2-483F-8595-D5DF949BD6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6353" y="2170616"/>
            <a:ext cx="8178338" cy="4014051"/>
          </a:xfrm>
        </p:spPr>
        <p:txBody>
          <a:bodyPr>
            <a:noAutofit/>
          </a:bodyPr>
          <a:lstStyle/>
          <a:p>
            <a:r>
              <a:rPr lang="en-US" sz="2800" b="1" dirty="0"/>
              <a:t>We are in this together and, with respect to your young adults, we have the same goals….</a:t>
            </a:r>
          </a:p>
          <a:p>
            <a:endParaRPr lang="en-US" sz="1400" b="1" dirty="0"/>
          </a:p>
          <a:p>
            <a:r>
              <a:rPr lang="en-US" sz="2800" b="1" dirty="0"/>
              <a:t>…to love them, to prepare them for life, to help them succeed, and to help them grow.</a:t>
            </a:r>
          </a:p>
          <a:p>
            <a:endParaRPr lang="en-US" sz="1400" b="1" dirty="0"/>
          </a:p>
          <a:p>
            <a:r>
              <a:rPr lang="en-US" sz="2800" b="1" dirty="0"/>
              <a:t>We don’t grow when we are comfortable, but when we are </a:t>
            </a:r>
            <a:r>
              <a:rPr lang="en-US" sz="2800" b="1" dirty="0" err="1"/>
              <a:t>UNcomfortable</a:t>
            </a:r>
            <a:r>
              <a:rPr lang="en-US" sz="2800" b="1" dirty="0"/>
              <a:t>!</a:t>
            </a:r>
          </a:p>
          <a:p>
            <a:endParaRPr lang="en-US" sz="1400" b="1" dirty="0"/>
          </a:p>
          <a:p>
            <a:r>
              <a:rPr lang="en-US" sz="2800" b="1" dirty="0"/>
              <a:t>Never give up!!</a:t>
            </a:r>
          </a:p>
        </p:txBody>
      </p:sp>
    </p:spTree>
    <p:extLst>
      <p:ext uri="{BB962C8B-B14F-4D97-AF65-F5344CB8AC3E}">
        <p14:creationId xmlns:p14="http://schemas.microsoft.com/office/powerpoint/2010/main" val="8649109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7E7C9A-37A3-4C99-8759-C59019F600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0700" y="609601"/>
            <a:ext cx="7772400" cy="1456267"/>
          </a:xfrm>
        </p:spPr>
        <p:txBody>
          <a:bodyPr>
            <a:normAutofit/>
          </a:bodyPr>
          <a:lstStyle/>
          <a:p>
            <a:r>
              <a:rPr lang="en-US" sz="4400" b="1" dirty="0"/>
              <a:t>Info about me</a:t>
            </a:r>
            <a:endParaRPr lang="en-US" sz="2800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05A27B5-593E-47F7-A8C8-AD7000E1802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6247" y="2064404"/>
            <a:ext cx="8760939" cy="4063927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2000" b="1" dirty="0"/>
              <a:t>42nd  Year of Teaching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US" sz="2000" b="1" dirty="0"/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2000" b="1" dirty="0"/>
              <a:t>10</a:t>
            </a:r>
            <a:r>
              <a:rPr lang="en-US" sz="2000" b="1" baseline="30000" dirty="0"/>
              <a:t>th</a:t>
            </a:r>
            <a:r>
              <a:rPr lang="en-US" sz="2000" b="1" dirty="0"/>
              <a:t> year at WHS (2000 – 2002, 2017 – present)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US" sz="2000" b="1" dirty="0"/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2000" b="1" dirty="0"/>
              <a:t>Lee HS (1 </a:t>
            </a:r>
            <a:r>
              <a:rPr lang="en-US" sz="2000" b="1" dirty="0" err="1"/>
              <a:t>yr</a:t>
            </a:r>
            <a:r>
              <a:rPr lang="en-US" sz="2000" b="1" dirty="0"/>
              <a:t>), HSPVA (9 </a:t>
            </a:r>
            <a:r>
              <a:rPr lang="en-US" sz="2000" b="1" dirty="0" err="1"/>
              <a:t>yrs</a:t>
            </a:r>
            <a:r>
              <a:rPr lang="en-US" sz="2000" b="1" dirty="0"/>
              <a:t>), Episcopal HS (4 </a:t>
            </a:r>
            <a:r>
              <a:rPr lang="en-US" sz="2000" b="1" dirty="0" err="1"/>
              <a:t>yrs</a:t>
            </a:r>
            <a:r>
              <a:rPr lang="en-US" sz="2000" b="1" dirty="0"/>
              <a:t>), Lamar HS (3 </a:t>
            </a:r>
            <a:r>
              <a:rPr lang="en-US" sz="2000" b="1" dirty="0" err="1"/>
              <a:t>yrs</a:t>
            </a:r>
            <a:r>
              <a:rPr lang="en-US" sz="2000" b="1" dirty="0"/>
              <a:t>), Westside HS (2 </a:t>
            </a:r>
            <a:r>
              <a:rPr lang="en-US" sz="2000" b="1" dirty="0" err="1"/>
              <a:t>yrs</a:t>
            </a:r>
            <a:r>
              <a:rPr lang="en-US" sz="2000" b="1" dirty="0"/>
              <a:t>), HC (5 </a:t>
            </a:r>
            <a:r>
              <a:rPr lang="en-US" sz="2000" b="1" dirty="0" err="1"/>
              <a:t>yrs</a:t>
            </a:r>
            <a:r>
              <a:rPr lang="en-US" sz="2000" b="1" dirty="0"/>
              <a:t>), CMU (2 </a:t>
            </a:r>
            <a:r>
              <a:rPr lang="en-US" sz="2000" b="1" dirty="0" err="1"/>
              <a:t>yrs</a:t>
            </a:r>
            <a:r>
              <a:rPr lang="en-US" sz="2000" b="1" dirty="0"/>
              <a:t>), HC (8 </a:t>
            </a:r>
            <a:r>
              <a:rPr lang="en-US" sz="2000" b="1" dirty="0" err="1"/>
              <a:t>yrs</a:t>
            </a:r>
            <a:r>
              <a:rPr lang="en-US" sz="2000" b="1" dirty="0"/>
              <a:t>), WHS (8 </a:t>
            </a:r>
            <a:r>
              <a:rPr lang="en-US" sz="2000" b="1" dirty="0" err="1"/>
              <a:t>yr</a:t>
            </a:r>
            <a:r>
              <a:rPr lang="en-US" sz="2000" b="1" dirty="0"/>
              <a:t>)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US" sz="2000" b="1" dirty="0"/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2000" b="1" dirty="0"/>
              <a:t>Master in Liberal Arts (MLA, Houston Baptist University – 1990)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US" sz="2000" b="1" dirty="0"/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2000" b="1" dirty="0"/>
              <a:t>Master in Mathematics (MA, Central Michigan University – 2010)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US" sz="2000" b="1" dirty="0"/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2000" b="1" dirty="0"/>
              <a:t>29 years married to husband this December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US" sz="2000" b="1" dirty="0"/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2000" b="1" dirty="0"/>
              <a:t>No children, 2 dogs, 2 cats (long story!), Astros STH, Star Trek Fan</a:t>
            </a:r>
          </a:p>
        </p:txBody>
      </p:sp>
    </p:spTree>
    <p:extLst>
      <p:ext uri="{BB962C8B-B14F-4D97-AF65-F5344CB8AC3E}">
        <p14:creationId xmlns:p14="http://schemas.microsoft.com/office/powerpoint/2010/main" val="383995646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77A522-CEC0-4447-B20F-EA5B14E093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b="1" dirty="0"/>
              <a:t>You Signed This Info…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61CFA51-32C4-4B94-9206-40066EA600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4723" y="2156399"/>
            <a:ext cx="8211589" cy="4097178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sz="1400" b="1" dirty="0"/>
          </a:p>
          <a:p>
            <a:pPr marL="0" indent="0">
              <a:buNone/>
            </a:pPr>
            <a:endParaRPr lang="en-US" sz="1400" b="1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5FD5085-EC8B-F44A-D402-969FA016155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0005" y="2134382"/>
            <a:ext cx="6544588" cy="1405408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5C61B170-C8F6-6CE5-B0EF-EA73CBC59C1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6169" y="2549502"/>
            <a:ext cx="6544588" cy="1486697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A58618D1-29D4-8F32-24F5-A28AEC2AAC8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42333" y="2955807"/>
            <a:ext cx="6544588" cy="1445148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9EB603BA-6A2B-46E6-A574-CC19AAD2676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63779" y="3392406"/>
            <a:ext cx="6544588" cy="1448002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606DA1DD-55C3-A26B-BC62-82673F3F055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70005" y="4204988"/>
            <a:ext cx="6239159" cy="25325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005641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469861-A814-41F2-964E-4F2F2BC14D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Where to Find Course Info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83CE046-B43B-43BC-BBCD-EE68B7384A6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2666" y="2083086"/>
            <a:ext cx="6076877" cy="3351928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6D27BF82-6A0A-4180-9C68-BF32A05741F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2666" y="5603344"/>
            <a:ext cx="6070353" cy="108093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7DF5A93-0F2A-2299-BD1F-09ECB22EFA2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80456" y="2083086"/>
            <a:ext cx="1807377" cy="46011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629401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469861-A814-41F2-964E-4F2F2BC14D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Where to Find Course Info</a:t>
            </a:r>
          </a:p>
        </p:txBody>
      </p:sp>
      <p:pic>
        <p:nvPicPr>
          <p:cNvPr id="8" name="Picture 7" descr="A person smiling for a photo&#10;&#10;Description automatically generated">
            <a:extLst>
              <a:ext uri="{FF2B5EF4-FFF2-40B4-BE49-F238E27FC236}">
                <a16:creationId xmlns:a16="http://schemas.microsoft.com/office/drawing/2014/main" id="{0B533930-9EEF-892D-85FA-3C395084825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4832" y="2165505"/>
            <a:ext cx="4508485" cy="252699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BB94D494-088E-3F6D-0120-E0FA21AF2AC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79820" y="2780567"/>
            <a:ext cx="4292082" cy="38238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386362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8D134B-9B35-4373-B2A8-B5AA5475AC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b="1" dirty="0"/>
              <a:t>What I Teach and When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B24C4BE5-47DD-4D75-A33D-E74960B00DC3}"/>
              </a:ext>
            </a:extLst>
          </p:cNvPr>
          <p:cNvSpPr/>
          <p:nvPr/>
        </p:nvSpPr>
        <p:spPr>
          <a:xfrm>
            <a:off x="930648" y="2667671"/>
            <a:ext cx="7581584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/>
              <a:t>Multivariable Calc 3 Honors – 1</a:t>
            </a:r>
            <a:r>
              <a:rPr lang="en-US" sz="3600" b="1" baseline="30000" dirty="0"/>
              <a:t>st</a:t>
            </a:r>
          </a:p>
          <a:p>
            <a:endParaRPr lang="en-US" b="1" dirty="0"/>
          </a:p>
          <a:p>
            <a:r>
              <a:rPr lang="en-US" sz="3600" b="1" dirty="0"/>
              <a:t>AP Calculus AB – 2</a:t>
            </a:r>
            <a:r>
              <a:rPr lang="en-US" sz="3600" b="1" baseline="30000" dirty="0"/>
              <a:t>nd</a:t>
            </a:r>
            <a:endParaRPr lang="en-US" sz="3600" b="1" dirty="0"/>
          </a:p>
          <a:p>
            <a:endParaRPr lang="en-US" b="1" dirty="0"/>
          </a:p>
          <a:p>
            <a:r>
              <a:rPr lang="en-US" sz="3600" b="1" dirty="0"/>
              <a:t>AP Calculus BC – 3</a:t>
            </a:r>
            <a:r>
              <a:rPr lang="en-US" sz="3600" b="1" baseline="30000" dirty="0"/>
              <a:t>rd</a:t>
            </a:r>
            <a:endParaRPr lang="en-US" sz="3600" b="1" dirty="0"/>
          </a:p>
          <a:p>
            <a:endParaRPr lang="en-US" b="1" dirty="0"/>
          </a:p>
          <a:p>
            <a:r>
              <a:rPr lang="en-US" sz="3600" b="1" dirty="0"/>
              <a:t>AP Pre-Calculus – 4</a:t>
            </a:r>
            <a:r>
              <a:rPr lang="en-US" sz="3600" b="1" baseline="30000" dirty="0"/>
              <a:t>th</a:t>
            </a:r>
            <a:r>
              <a:rPr lang="en-US" sz="3600" b="1" dirty="0"/>
              <a:t> </a:t>
            </a:r>
          </a:p>
          <a:p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400555309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B7FE41-7599-41F9-8D4F-7383C828B1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5632" y="753228"/>
            <a:ext cx="6896534" cy="1080938"/>
          </a:xfrm>
        </p:spPr>
        <p:txBody>
          <a:bodyPr>
            <a:noAutofit/>
          </a:bodyPr>
          <a:lstStyle/>
          <a:p>
            <a:r>
              <a:rPr lang="en-US" sz="4400" b="1" dirty="0"/>
              <a:t>Tutorial Access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AFC9F3-A459-4997-B35D-934A610B4DC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8641" y="2414526"/>
            <a:ext cx="8279476" cy="406578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b="1" u="sng" dirty="0"/>
              <a:t>Available:</a:t>
            </a:r>
          </a:p>
          <a:p>
            <a:r>
              <a:rPr lang="en-US" sz="2600" b="1" dirty="0"/>
              <a:t>Some mornings (7:20 – 7:40)</a:t>
            </a:r>
          </a:p>
          <a:p>
            <a:r>
              <a:rPr lang="en-US" sz="2600" b="1" dirty="0"/>
              <a:t>Some Lunch periods (by appt) </a:t>
            </a:r>
          </a:p>
          <a:p>
            <a:pPr marL="0" indent="0">
              <a:buNone/>
            </a:pPr>
            <a:endParaRPr lang="en-US" sz="1400" b="1" dirty="0"/>
          </a:p>
          <a:p>
            <a:pPr marL="0" indent="0">
              <a:buNone/>
            </a:pPr>
            <a:r>
              <a:rPr lang="en-US" sz="3200" b="1" u="sng" dirty="0"/>
              <a:t>NOT Available:</a:t>
            </a:r>
            <a:endParaRPr lang="en-US" sz="2600" b="1" dirty="0"/>
          </a:p>
          <a:p>
            <a:r>
              <a:rPr lang="en-US" sz="2600" b="1" dirty="0"/>
              <a:t>1</a:t>
            </a:r>
            <a:r>
              <a:rPr lang="en-US" sz="2600" b="1" baseline="30000" dirty="0"/>
              <a:t>st</a:t>
            </a:r>
            <a:r>
              <a:rPr lang="en-US" sz="2600" b="1" dirty="0"/>
              <a:t> Tuesday of Month Lunch (NHS Officer </a:t>
            </a:r>
            <a:r>
              <a:rPr lang="en-US" sz="2600" b="1" dirty="0" err="1"/>
              <a:t>Mtg</a:t>
            </a:r>
            <a:r>
              <a:rPr lang="en-US" sz="2600" b="1" dirty="0"/>
              <a:t>)</a:t>
            </a:r>
          </a:p>
          <a:p>
            <a:r>
              <a:rPr lang="en-US" sz="2600" b="1" dirty="0"/>
              <a:t>2</a:t>
            </a:r>
            <a:r>
              <a:rPr lang="en-US" sz="2600" b="1" baseline="30000" dirty="0"/>
              <a:t>nd</a:t>
            </a:r>
            <a:r>
              <a:rPr lang="en-US" sz="2600" b="1" dirty="0"/>
              <a:t> Tuesday of Month Lunch (NHS Meetings)</a:t>
            </a:r>
          </a:p>
          <a:p>
            <a:r>
              <a:rPr lang="en-US" sz="2600" b="1" dirty="0"/>
              <a:t>Test Days (encourages last-minute studying)</a:t>
            </a:r>
          </a:p>
        </p:txBody>
      </p:sp>
    </p:spTree>
    <p:extLst>
      <p:ext uri="{BB962C8B-B14F-4D97-AF65-F5344CB8AC3E}">
        <p14:creationId xmlns:p14="http://schemas.microsoft.com/office/powerpoint/2010/main" val="334462041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77A522-CEC0-4447-B20F-EA5B14E093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b="1" dirty="0"/>
              <a:t>How to Contact Me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61CFA51-32C4-4B94-9206-40066EA600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1791" y="1834167"/>
            <a:ext cx="8627166" cy="4924442"/>
          </a:xfrm>
        </p:spPr>
        <p:txBody>
          <a:bodyPr>
            <a:normAutofit fontScale="47500" lnSpcReduction="20000"/>
          </a:bodyPr>
          <a:lstStyle/>
          <a:p>
            <a:pPr marL="0" indent="0">
              <a:buNone/>
            </a:pPr>
            <a:endParaRPr lang="en-US" sz="1400" b="1" dirty="0"/>
          </a:p>
          <a:p>
            <a:pPr marL="0" indent="0">
              <a:buNone/>
            </a:pPr>
            <a:endParaRPr lang="en-US" sz="1400" b="1" dirty="0"/>
          </a:p>
          <a:p>
            <a:r>
              <a:rPr lang="en-US" sz="5100" b="1" dirty="0"/>
              <a:t>catherine.doxtater@houstonisd.org</a:t>
            </a:r>
          </a:p>
          <a:p>
            <a:endParaRPr lang="en-US" sz="2100" b="1" dirty="0"/>
          </a:p>
          <a:p>
            <a:r>
              <a:rPr lang="en-US" sz="5100" b="1" dirty="0"/>
              <a:t>281-920-8000, ext. 036210</a:t>
            </a:r>
          </a:p>
          <a:p>
            <a:endParaRPr lang="en-US" sz="2100" b="1" dirty="0"/>
          </a:p>
          <a:p>
            <a:pPr>
              <a:lnSpc>
                <a:spcPct val="120000"/>
              </a:lnSpc>
              <a:spcBef>
                <a:spcPts val="1200"/>
              </a:spcBef>
              <a:spcAft>
                <a:spcPts val="1200"/>
              </a:spcAft>
            </a:pPr>
            <a:r>
              <a:rPr lang="en-US" sz="5100" b="1" dirty="0"/>
              <a:t>Email is best, and I try to get back to you within 24 hours. Please know that I will rarely answer email during the day because I am focused on the lessons and classes for that day. Also, as this is a college-level course, I will expect to have already had a conversation regarding any concerns with your young adult before engaging in parent intervention. Your young adult must learn the skill of self-advocacy prior to going to college.</a:t>
            </a:r>
          </a:p>
        </p:txBody>
      </p:sp>
    </p:spTree>
    <p:extLst>
      <p:ext uri="{BB962C8B-B14F-4D97-AF65-F5344CB8AC3E}">
        <p14:creationId xmlns:p14="http://schemas.microsoft.com/office/powerpoint/2010/main" val="272903678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A90AB0-0BEC-455B-A2B7-F362366E6A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b="1" dirty="0"/>
              <a:t>BC Score Breakdown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9813454-97E9-4B84-980F-631B8DF752EC}"/>
              </a:ext>
            </a:extLst>
          </p:cNvPr>
          <p:cNvSpPr txBox="1"/>
          <p:nvPr/>
        </p:nvSpPr>
        <p:spPr>
          <a:xfrm>
            <a:off x="7326574" y="2206550"/>
            <a:ext cx="181742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/>
              <a:t>2024 WHS</a:t>
            </a:r>
          </a:p>
          <a:p>
            <a:pPr algn="ctr"/>
            <a:r>
              <a:rPr lang="en-US" sz="1600" b="1" dirty="0"/>
              <a:t>BC Scores</a:t>
            </a:r>
          </a:p>
          <a:p>
            <a:pPr algn="ctr"/>
            <a:r>
              <a:rPr lang="en-US" sz="1600" b="1" dirty="0"/>
              <a:t>42 of 53</a:t>
            </a:r>
          </a:p>
          <a:p>
            <a:pPr algn="ctr"/>
            <a:r>
              <a:rPr lang="en-US" sz="1600" b="1" dirty="0"/>
              <a:t>79.2% Passing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92332D0-8535-423D-92C7-574763732809}"/>
              </a:ext>
            </a:extLst>
          </p:cNvPr>
          <p:cNvSpPr txBox="1"/>
          <p:nvPr/>
        </p:nvSpPr>
        <p:spPr>
          <a:xfrm>
            <a:off x="7326574" y="3470133"/>
            <a:ext cx="181742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2024 WHS</a:t>
            </a:r>
          </a:p>
          <a:p>
            <a:pPr algn="ctr"/>
            <a:r>
              <a:rPr lang="en-US" sz="1600" b="1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AB Sub-Scores</a:t>
            </a:r>
          </a:p>
          <a:p>
            <a:pPr algn="ctr"/>
            <a:r>
              <a:rPr lang="en-US" sz="1600" b="1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47 of 53</a:t>
            </a:r>
          </a:p>
          <a:p>
            <a:pPr algn="ctr"/>
            <a:r>
              <a:rPr lang="en-US" sz="1600" b="1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88.7% Passing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EEF8462-5476-429A-A3B7-54B125EADD3F}"/>
              </a:ext>
            </a:extLst>
          </p:cNvPr>
          <p:cNvSpPr txBox="1"/>
          <p:nvPr/>
        </p:nvSpPr>
        <p:spPr>
          <a:xfrm>
            <a:off x="7359706" y="4862040"/>
            <a:ext cx="1817426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rgbClr val="FFFF00"/>
                </a:solidFill>
              </a:rPr>
              <a:t>2024 WHS</a:t>
            </a:r>
          </a:p>
          <a:p>
            <a:pPr algn="ctr"/>
            <a:r>
              <a:rPr lang="en-US" sz="1600" b="1" dirty="0">
                <a:solidFill>
                  <a:srgbClr val="FFFF00"/>
                </a:solidFill>
              </a:rPr>
              <a:t>BC Scores</a:t>
            </a:r>
          </a:p>
          <a:p>
            <a:pPr algn="ctr"/>
            <a:r>
              <a:rPr lang="en-US" sz="1600" b="1" dirty="0">
                <a:solidFill>
                  <a:srgbClr val="FFFF00"/>
                </a:solidFill>
              </a:rPr>
              <a:t>compared</a:t>
            </a:r>
          </a:p>
          <a:p>
            <a:pPr algn="ctr"/>
            <a:r>
              <a:rPr lang="en-US" sz="1600" b="1" dirty="0">
                <a:solidFill>
                  <a:srgbClr val="FFFF00"/>
                </a:solidFill>
              </a:rPr>
              <a:t>with</a:t>
            </a:r>
          </a:p>
          <a:p>
            <a:pPr algn="ctr"/>
            <a:r>
              <a:rPr lang="en-US" sz="1600" b="1" dirty="0">
                <a:solidFill>
                  <a:srgbClr val="FFFF00"/>
                </a:solidFill>
              </a:rPr>
              <a:t>state and</a:t>
            </a:r>
          </a:p>
          <a:p>
            <a:pPr algn="ctr"/>
            <a:r>
              <a:rPr lang="en-US" sz="1600" b="1" dirty="0">
                <a:solidFill>
                  <a:srgbClr val="FFFF00"/>
                </a:solidFill>
              </a:rPr>
              <a:t>global</a:t>
            </a:r>
          </a:p>
          <a:p>
            <a:pPr algn="ctr"/>
            <a:r>
              <a:rPr lang="en-US" sz="1600" b="1" dirty="0">
                <a:solidFill>
                  <a:srgbClr val="FFFF00"/>
                </a:solidFill>
              </a:rPr>
              <a:t>performance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E2996C0-6418-74FA-0E0C-FA60572F9F0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9417" y="2025118"/>
            <a:ext cx="6896534" cy="2582913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296D8D9C-15A3-EF6D-AE0E-E3980D2D90C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9417" y="4742856"/>
            <a:ext cx="6896534" cy="19554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8238208"/>
      </p:ext>
    </p:extLst>
  </p:cSld>
  <p:clrMapOvr>
    <a:masterClrMapping/>
  </p:clrMapOvr>
</p:sld>
</file>

<file path=ppt/theme/theme1.xml><?xml version="1.0" encoding="utf-8"?>
<a:theme xmlns:a="http://schemas.openxmlformats.org/drawingml/2006/main" name="Berlin">
  <a:themeElements>
    <a:clrScheme name="Berlin">
      <a:dk1>
        <a:sysClr val="windowText" lastClr="000000"/>
      </a:dk1>
      <a:lt1>
        <a:sysClr val="window" lastClr="FFFFFF"/>
      </a:lt1>
      <a:dk2>
        <a:srgbClr val="1F8094"/>
      </a:dk2>
      <a:lt2>
        <a:srgbClr val="E7E6E6"/>
      </a:lt2>
      <a:accent1>
        <a:srgbClr val="39CDE7"/>
      </a:accent1>
      <a:accent2>
        <a:srgbClr val="60DE72"/>
      </a:accent2>
      <a:accent3>
        <a:srgbClr val="DDCC64"/>
      </a:accent3>
      <a:accent4>
        <a:srgbClr val="F49D50"/>
      </a:accent4>
      <a:accent5>
        <a:srgbClr val="E44951"/>
      </a:accent5>
      <a:accent6>
        <a:srgbClr val="D666F9"/>
      </a:accent6>
      <a:hlink>
        <a:srgbClr val="4BF7ED"/>
      </a:hlink>
      <a:folHlink>
        <a:srgbClr val="95E9F4"/>
      </a:folHlink>
    </a:clrScheme>
    <a:fontScheme name="Berlin">
      <a:majorFont>
        <a:latin typeface="Trebuchet MS" panose="020B0603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erli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0000"/>
                <a:lumMod val="11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6000"/>
                <a:shade val="100000"/>
                <a:hueMod val="92000"/>
                <a:satMod val="200000"/>
                <a:lumMod val="128000"/>
              </a:schemeClr>
            </a:gs>
            <a:gs pos="50000">
              <a:schemeClr val="phClr">
                <a:shade val="100000"/>
                <a:hueMod val="100000"/>
                <a:satMod val="110000"/>
                <a:lumMod val="130000"/>
              </a:schemeClr>
            </a:gs>
            <a:gs pos="100000">
              <a:schemeClr val="phClr">
                <a:shade val="78000"/>
                <a:hueMod val="118000"/>
                <a:satMod val="120000"/>
                <a:lumMod val="69000"/>
              </a:schemeClr>
            </a:gs>
          </a:gsLst>
          <a:lin ang="252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erlin" id="{7B5DBA9E-B069-418E-9360-A61BDD0615A4}" vid="{C7DC10E3-4FF5-456B-A359-A0F378C1E5FB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TM04033917[[fn=Berlin]]</Template>
  <TotalTime>1803</TotalTime>
  <Words>1210</Words>
  <Application>Microsoft Office PowerPoint</Application>
  <PresentationFormat>On-screen Show (4:3)</PresentationFormat>
  <Paragraphs>147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3" baseType="lpstr">
      <vt:lpstr>Arial</vt:lpstr>
      <vt:lpstr>Calibri</vt:lpstr>
      <vt:lpstr>Trebuchet MS</vt:lpstr>
      <vt:lpstr>Berlin</vt:lpstr>
      <vt:lpstr>Open House Night with</vt:lpstr>
      <vt:lpstr>Info about me</vt:lpstr>
      <vt:lpstr>You Signed This Info…</vt:lpstr>
      <vt:lpstr>Where to Find Course Info</vt:lpstr>
      <vt:lpstr>Where to Find Course Info</vt:lpstr>
      <vt:lpstr>What I Teach and When</vt:lpstr>
      <vt:lpstr>Tutorial Access</vt:lpstr>
      <vt:lpstr>How to Contact Me</vt:lpstr>
      <vt:lpstr>BC Score Breakdown</vt:lpstr>
      <vt:lpstr>AB Score Breakdown</vt:lpstr>
      <vt:lpstr>PC Score Breakdown</vt:lpstr>
      <vt:lpstr>Class Activities</vt:lpstr>
      <vt:lpstr>Email from Former Student…</vt:lpstr>
      <vt:lpstr>Text from Former Student…</vt:lpstr>
      <vt:lpstr>Active vs. Passive Learning</vt:lpstr>
      <vt:lpstr>How to be Successful…</vt:lpstr>
      <vt:lpstr>How Can You Support?</vt:lpstr>
      <vt:lpstr>As this session comes to an end…</vt:lpstr>
      <vt:lpstr>One Last Thing……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Meet the Teacher night with Cathy Doxtater</dc:title>
  <dc:creator>Doxtater, Catherine A</dc:creator>
  <cp:lastModifiedBy>Doxtater, Catherine A</cp:lastModifiedBy>
  <cp:revision>74</cp:revision>
  <dcterms:created xsi:type="dcterms:W3CDTF">2017-09-24T22:51:05Z</dcterms:created>
  <dcterms:modified xsi:type="dcterms:W3CDTF">2024-08-27T00:08:17Z</dcterms:modified>
</cp:coreProperties>
</file>